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76" r:id="rId5"/>
    <p:sldId id="267" r:id="rId6"/>
    <p:sldId id="268" r:id="rId7"/>
    <p:sldId id="277" r:id="rId8"/>
    <p:sldId id="269" r:id="rId9"/>
    <p:sldId id="270" r:id="rId10"/>
    <p:sldId id="278" r:id="rId11"/>
    <p:sldId id="271" r:id="rId12"/>
    <p:sldId id="272" r:id="rId13"/>
    <p:sldId id="279"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A8"/>
    <a:srgbClr val="F0EEF0"/>
    <a:srgbClr val="C45A11"/>
    <a:srgbClr val="90CD4F"/>
    <a:srgbClr val="5D7373"/>
    <a:srgbClr val="52CBBE"/>
    <a:srgbClr val="FF5969"/>
    <a:srgbClr val="52C9BD"/>
    <a:srgbClr val="2E75B6"/>
    <a:srgbClr val="FEC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1" autoAdjust="0"/>
    <p:restoredTop sz="94660"/>
  </p:normalViewPr>
  <p:slideViewPr>
    <p:cSldViewPr snapToGrid="0">
      <p:cViewPr>
        <p:scale>
          <a:sx n="100" d="100"/>
          <a:sy n="100" d="100"/>
        </p:scale>
        <p:origin x="2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25.01.2021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25.01.2021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25.01.2021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25.01.2021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25.01.2021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25.01.2021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25.01.2021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25.01.2021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25.01.2021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25.01.2021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25.01.2021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25.01.2021</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3d-object-detection-for-autonomous-vehicl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ythonawesome.com/stereo-r-cnn-based-3d-object-detection-for-autonomous-driv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DA1EB74-60F4-4602-8573-829F57CF0AFD}"/>
              </a:ext>
            </a:extLst>
          </p:cNvPr>
          <p:cNvPicPr>
            <a:picLocks noChangeAspect="1"/>
          </p:cNvPicPr>
          <p:nvPr/>
        </p:nvPicPr>
        <p:blipFill>
          <a:blip r:embed="rId2"/>
          <a:stretch>
            <a:fillRect/>
          </a:stretch>
        </p:blipFill>
        <p:spPr>
          <a:xfrm>
            <a:off x="4451867" y="2272247"/>
            <a:ext cx="7324975" cy="2236570"/>
          </a:xfrm>
          <a:prstGeom prst="rect">
            <a:avLst/>
          </a:prstGeom>
        </p:spPr>
      </p:pic>
      <p:grpSp>
        <p:nvGrpSpPr>
          <p:cNvPr id="19" name="Group 18">
            <a:extLst>
              <a:ext uri="{FF2B5EF4-FFF2-40B4-BE49-F238E27FC236}">
                <a16:creationId xmlns:a16="http://schemas.microsoft.com/office/drawing/2014/main" id="{C8A16B82-6A3C-46F5-8D32-072FDF89864A}"/>
              </a:ext>
            </a:extLst>
          </p:cNvPr>
          <p:cNvGrpSpPr/>
          <p:nvPr/>
        </p:nvGrpSpPr>
        <p:grpSpPr>
          <a:xfrm>
            <a:off x="-8218596"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7714580" y="0"/>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6763435"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900993"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6554339"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310878"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Dikdörtgen 1">
            <a:extLst>
              <a:ext uri="{FF2B5EF4-FFF2-40B4-BE49-F238E27FC236}">
                <a16:creationId xmlns:a16="http://schemas.microsoft.com/office/drawing/2014/main" id="{AE729887-AACD-4686-BF0F-EC48D360C0D0}"/>
              </a:ext>
            </a:extLst>
          </p:cNvPr>
          <p:cNvSpPr/>
          <p:nvPr/>
        </p:nvSpPr>
        <p:spPr>
          <a:xfrm>
            <a:off x="4738325" y="583112"/>
            <a:ext cx="6752060" cy="1754326"/>
          </a:xfrm>
          <a:prstGeom prst="rect">
            <a:avLst/>
          </a:prstGeom>
          <a:noFill/>
        </p:spPr>
        <p:txBody>
          <a:bodyPr wrap="square" lIns="91440" tIns="45720" rIns="91440" bIns="45720">
            <a:spAutoFit/>
          </a:bodyPr>
          <a:lstStyle/>
          <a:p>
            <a:pPr algn="ctr"/>
            <a:r>
              <a:rPr lang="tr-TR" sz="5400" dirty="0">
                <a:ln w="0"/>
                <a:effectLst>
                  <a:outerShdw blurRad="38100" dist="19050" dir="2700000" algn="tl" rotWithShape="0">
                    <a:schemeClr val="dk1">
                      <a:alpha val="40000"/>
                    </a:schemeClr>
                  </a:outerShdw>
                </a:effectLst>
              </a:rPr>
              <a:t>3D Object </a:t>
            </a:r>
            <a:r>
              <a:rPr lang="tr-TR" sz="5400" dirty="0" err="1">
                <a:ln w="0"/>
                <a:effectLst>
                  <a:outerShdw blurRad="38100" dist="19050" dir="2700000" algn="tl" rotWithShape="0">
                    <a:schemeClr val="dk1">
                      <a:alpha val="40000"/>
                    </a:schemeClr>
                  </a:outerShdw>
                </a:effectLst>
              </a:rPr>
              <a:t>Detection</a:t>
            </a:r>
            <a:r>
              <a:rPr lang="tr-TR" sz="5400" dirty="0">
                <a:ln w="0"/>
                <a:effectLst>
                  <a:outerShdw blurRad="38100" dist="19050" dir="2700000" algn="tl" rotWithShape="0">
                    <a:schemeClr val="dk1">
                      <a:alpha val="40000"/>
                    </a:schemeClr>
                  </a:outerShdw>
                </a:effectLst>
              </a:rPr>
              <a:t> </a:t>
            </a:r>
            <a:r>
              <a:rPr lang="tr-TR" sz="5400" dirty="0" err="1">
                <a:ln w="0"/>
                <a:effectLst>
                  <a:outerShdw blurRad="38100" dist="19050" dir="2700000" algn="tl" rotWithShape="0">
                    <a:schemeClr val="dk1">
                      <a:alpha val="40000"/>
                    </a:schemeClr>
                  </a:outerShdw>
                </a:effectLst>
              </a:rPr>
              <a:t>For</a:t>
            </a:r>
            <a:r>
              <a:rPr lang="tr-TR" sz="5400" dirty="0">
                <a:ln w="0"/>
                <a:effectLst>
                  <a:outerShdw blurRad="38100" dist="19050" dir="2700000" algn="tl" rotWithShape="0">
                    <a:schemeClr val="dk1">
                      <a:alpha val="40000"/>
                    </a:schemeClr>
                  </a:outerShdw>
                </a:effectLst>
              </a:rPr>
              <a:t> Self-</a:t>
            </a:r>
            <a:r>
              <a:rPr lang="tr-TR" sz="5400" dirty="0" err="1">
                <a:ln w="0"/>
                <a:effectLst>
                  <a:outerShdw blurRad="38100" dist="19050" dir="2700000" algn="tl" rotWithShape="0">
                    <a:schemeClr val="dk1">
                      <a:alpha val="40000"/>
                    </a:schemeClr>
                  </a:outerShdw>
                </a:effectLst>
              </a:rPr>
              <a:t>Driving</a:t>
            </a:r>
            <a:r>
              <a:rPr lang="tr-TR" sz="5400" dirty="0">
                <a:ln w="0"/>
                <a:effectLst>
                  <a:outerShdw blurRad="38100" dist="19050" dir="2700000" algn="tl" rotWithShape="0">
                    <a:schemeClr val="dk1">
                      <a:alpha val="40000"/>
                    </a:schemeClr>
                  </a:outerShdw>
                </a:effectLst>
              </a:rPr>
              <a:t> </a:t>
            </a:r>
            <a:r>
              <a:rPr lang="tr-TR" sz="5400" dirty="0" err="1">
                <a:ln w="0"/>
                <a:effectLst>
                  <a:outerShdw blurRad="38100" dist="19050" dir="2700000" algn="tl" rotWithShape="0">
                    <a:schemeClr val="dk1">
                      <a:alpha val="40000"/>
                    </a:schemeClr>
                  </a:outerShdw>
                </a:effectLst>
              </a:rPr>
              <a:t>Cars</a:t>
            </a:r>
            <a:endParaRPr lang="tr-TR" sz="5400" b="0" cap="none" spc="0" dirty="0">
              <a:ln w="0"/>
              <a:solidFill>
                <a:schemeClr val="tx1"/>
              </a:solidFill>
              <a:effectLst>
                <a:outerShdw blurRad="38100" dist="19050" dir="2700000" algn="tl" rotWithShape="0">
                  <a:schemeClr val="dk1">
                    <a:alpha val="40000"/>
                  </a:schemeClr>
                </a:outerShdw>
              </a:effectLst>
            </a:endParaRPr>
          </a:p>
        </p:txBody>
      </p:sp>
      <p:sp>
        <p:nvSpPr>
          <p:cNvPr id="4" name="Metin kutusu 3">
            <a:extLst>
              <a:ext uri="{FF2B5EF4-FFF2-40B4-BE49-F238E27FC236}">
                <a16:creationId xmlns:a16="http://schemas.microsoft.com/office/drawing/2014/main" id="{29CA63CD-24BF-4879-A14C-9B104D4E5F86}"/>
              </a:ext>
            </a:extLst>
          </p:cNvPr>
          <p:cNvSpPr txBox="1"/>
          <p:nvPr/>
        </p:nvSpPr>
        <p:spPr>
          <a:xfrm>
            <a:off x="6756290" y="4608326"/>
            <a:ext cx="2716128" cy="2031325"/>
          </a:xfrm>
          <a:prstGeom prst="rect">
            <a:avLst/>
          </a:prstGeom>
          <a:noFill/>
        </p:spPr>
        <p:txBody>
          <a:bodyPr wrap="none" rtlCol="0">
            <a:spAutoFit/>
          </a:bodyPr>
          <a:lstStyle/>
          <a:p>
            <a:pPr algn="ctr"/>
            <a:r>
              <a:rPr lang="tr-TR" i="1" dirty="0"/>
              <a:t>Burak Çolakoğlu </a:t>
            </a:r>
            <a:br>
              <a:rPr lang="tr-TR" i="1" dirty="0"/>
            </a:br>
            <a:r>
              <a:rPr lang="tr-TR" i="1" dirty="0"/>
              <a:t>201611012</a:t>
            </a:r>
            <a:br>
              <a:rPr lang="tr-TR" i="1" dirty="0"/>
            </a:br>
            <a:r>
              <a:rPr lang="tr-TR" i="1" dirty="0"/>
              <a:t>Furkan Han Keçeli </a:t>
            </a:r>
            <a:br>
              <a:rPr lang="tr-TR" i="1" dirty="0"/>
            </a:br>
            <a:r>
              <a:rPr lang="tr-TR" i="1" dirty="0"/>
              <a:t>201611037</a:t>
            </a:r>
            <a:br>
              <a:rPr lang="tr-TR" dirty="0"/>
            </a:br>
            <a:br>
              <a:rPr lang="tr-TR" dirty="0"/>
            </a:br>
            <a:r>
              <a:rPr lang="tr-TR" dirty="0"/>
              <a:t>Advisor: </a:t>
            </a:r>
            <a:r>
              <a:rPr lang="tr-TR" i="1" dirty="0" err="1"/>
              <a:t>Faris</a:t>
            </a:r>
            <a:r>
              <a:rPr lang="tr-TR" i="1" dirty="0"/>
              <a:t> Serdar Taşel</a:t>
            </a:r>
            <a:br>
              <a:rPr lang="tr-TR" dirty="0"/>
            </a:br>
            <a:r>
              <a:rPr lang="tr-TR" dirty="0" err="1"/>
              <a:t>Co</a:t>
            </a:r>
            <a:r>
              <a:rPr lang="tr-TR" dirty="0"/>
              <a:t>-Advisor: </a:t>
            </a:r>
            <a:r>
              <a:rPr lang="tr-TR" i="1" dirty="0" err="1"/>
              <a:t>Roya</a:t>
            </a:r>
            <a:r>
              <a:rPr lang="tr-TR" i="1" dirty="0"/>
              <a:t> </a:t>
            </a:r>
            <a:r>
              <a:rPr lang="tr-TR" i="1" dirty="0" err="1"/>
              <a:t>Choupani</a:t>
            </a:r>
            <a:endParaRPr lang="en-US" i="1" dirty="0"/>
          </a:p>
        </p:txBody>
      </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4"/>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5426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57047" y="-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533924" y="-8"/>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210706" y="-10"/>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1" name="TextBox 31">
            <a:extLst>
              <a:ext uri="{FF2B5EF4-FFF2-40B4-BE49-F238E27FC236}">
                <a16:creationId xmlns:a16="http://schemas.microsoft.com/office/drawing/2014/main" id="{B8FAEB5B-BA52-4DCC-8907-782EFD52BC28}"/>
              </a:ext>
            </a:extLst>
          </p:cNvPr>
          <p:cNvSpPr txBox="1"/>
          <p:nvPr/>
        </p:nvSpPr>
        <p:spPr>
          <a:xfrm rot="16200000">
            <a:off x="9896723" y="318960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sp>
        <p:nvSpPr>
          <p:cNvPr id="2" name="Metin kutusu 1">
            <a:extLst>
              <a:ext uri="{FF2B5EF4-FFF2-40B4-BE49-F238E27FC236}">
                <a16:creationId xmlns:a16="http://schemas.microsoft.com/office/drawing/2014/main" id="{01CB8948-2138-45BA-9372-5AB5CBECFA5B}"/>
              </a:ext>
            </a:extLst>
          </p:cNvPr>
          <p:cNvSpPr txBox="1"/>
          <p:nvPr/>
        </p:nvSpPr>
        <p:spPr>
          <a:xfrm>
            <a:off x="2399273" y="680747"/>
            <a:ext cx="5793233" cy="1754326"/>
          </a:xfrm>
          <a:prstGeom prst="rect">
            <a:avLst/>
          </a:prstGeom>
          <a:noFill/>
        </p:spPr>
        <p:txBody>
          <a:bodyPr wrap="square" rtlCol="0">
            <a:spAutoFit/>
          </a:bodyPr>
          <a:lstStyle/>
          <a:p>
            <a:r>
              <a:rPr lang="en-US" b="0" i="0" dirty="0">
                <a:effectLst/>
                <a:latin typeface="Inter"/>
              </a:rPr>
              <a:t>We are planning to approach to the 3D dataset with </a:t>
            </a:r>
            <a:r>
              <a:rPr lang="en-US" b="0" i="0" dirty="0" err="1">
                <a:effectLst/>
                <a:latin typeface="Inter"/>
              </a:rPr>
              <a:t>VoxelNet</a:t>
            </a:r>
            <a:r>
              <a:rPr lang="en-US" b="0" i="0" dirty="0">
                <a:effectLst/>
                <a:latin typeface="Inter"/>
              </a:rPr>
              <a:t> which is provide both bound boxing and feature extraction from point clouds. </a:t>
            </a:r>
            <a:br>
              <a:rPr lang="en-US" dirty="0"/>
            </a:br>
            <a:br>
              <a:rPr lang="en-US" dirty="0"/>
            </a:br>
            <a:r>
              <a:rPr lang="en-US" b="0" i="0" dirty="0">
                <a:effectLst/>
                <a:latin typeface="Inter"/>
              </a:rPr>
              <a:t>For 2D dataset, Fast R-CNN, Faster R-CNN and R-CNN will be applied.</a:t>
            </a:r>
            <a:endParaRPr lang="en-US" dirty="0"/>
          </a:p>
        </p:txBody>
      </p:sp>
      <p:pic>
        <p:nvPicPr>
          <p:cNvPr id="4" name="Resim 3">
            <a:extLst>
              <a:ext uri="{FF2B5EF4-FFF2-40B4-BE49-F238E27FC236}">
                <a16:creationId xmlns:a16="http://schemas.microsoft.com/office/drawing/2014/main" id="{4AA3250A-AE46-4F2C-9B4D-3269875A5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43" y="5002863"/>
            <a:ext cx="1273017" cy="1507465"/>
          </a:xfrm>
          <a:prstGeom prst="rect">
            <a:avLst/>
          </a:prstGeom>
        </p:spPr>
      </p:pic>
      <p:pic>
        <p:nvPicPr>
          <p:cNvPr id="6" name="Resim 5">
            <a:extLst>
              <a:ext uri="{FF2B5EF4-FFF2-40B4-BE49-F238E27FC236}">
                <a16:creationId xmlns:a16="http://schemas.microsoft.com/office/drawing/2014/main" id="{66110B28-2D96-4F55-9813-068B88E03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713" y="3295280"/>
            <a:ext cx="2053672" cy="1026836"/>
          </a:xfrm>
          <a:prstGeom prst="rect">
            <a:avLst/>
          </a:prstGeom>
        </p:spPr>
      </p:pic>
      <p:pic>
        <p:nvPicPr>
          <p:cNvPr id="8" name="Resim 7">
            <a:extLst>
              <a:ext uri="{FF2B5EF4-FFF2-40B4-BE49-F238E27FC236}">
                <a16:creationId xmlns:a16="http://schemas.microsoft.com/office/drawing/2014/main" id="{EA862BA5-40DB-4321-B50A-521ABEA7A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0057" y="5002863"/>
            <a:ext cx="1310640" cy="1310640"/>
          </a:xfrm>
          <a:prstGeom prst="rect">
            <a:avLst/>
          </a:prstGeom>
        </p:spPr>
      </p:pic>
      <p:pic>
        <p:nvPicPr>
          <p:cNvPr id="1028" name="Picture 4">
            <a:extLst>
              <a:ext uri="{FF2B5EF4-FFF2-40B4-BE49-F238E27FC236}">
                <a16:creationId xmlns:a16="http://schemas.microsoft.com/office/drawing/2014/main" id="{EDBFD571-8799-4337-8713-121ACA27E2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6418" y="5002863"/>
            <a:ext cx="1137296" cy="1137296"/>
          </a:xfrm>
          <a:prstGeom prst="rect">
            <a:avLst/>
          </a:prstGeom>
          <a:noFill/>
          <a:extLst>
            <a:ext uri="{909E8E84-426E-40DD-AFC4-6F175D3DCCD1}">
              <a14:hiddenFill xmlns:a14="http://schemas.microsoft.com/office/drawing/2010/main">
                <a:solidFill>
                  <a:srgbClr val="FFFFFF"/>
                </a:solidFill>
              </a14:hiddenFill>
            </a:ext>
          </a:extLst>
        </p:spPr>
      </p:pic>
      <p:pic>
        <p:nvPicPr>
          <p:cNvPr id="10" name="Resim 9" descr="metin içeren bir resim&#10;&#10;Açıklama otomatik olarak oluşturuldu">
            <a:extLst>
              <a:ext uri="{FF2B5EF4-FFF2-40B4-BE49-F238E27FC236}">
                <a16:creationId xmlns:a16="http://schemas.microsoft.com/office/drawing/2014/main" id="{856736EE-3EA9-4DDC-83D4-C4F61EDAB3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4528" y="3605882"/>
            <a:ext cx="1619794" cy="1040649"/>
          </a:xfrm>
          <a:prstGeom prst="rect">
            <a:avLst/>
          </a:prstGeom>
        </p:spPr>
      </p:pic>
      <p:sp>
        <p:nvSpPr>
          <p:cNvPr id="11" name="Metin kutusu 10">
            <a:extLst>
              <a:ext uri="{FF2B5EF4-FFF2-40B4-BE49-F238E27FC236}">
                <a16:creationId xmlns:a16="http://schemas.microsoft.com/office/drawing/2014/main" id="{4FE32A07-82D5-4F2C-8A54-8AFD3CF5682F}"/>
              </a:ext>
            </a:extLst>
          </p:cNvPr>
          <p:cNvSpPr txBox="1"/>
          <p:nvPr/>
        </p:nvSpPr>
        <p:spPr>
          <a:xfrm>
            <a:off x="3787140" y="2746488"/>
            <a:ext cx="2646399" cy="369332"/>
          </a:xfrm>
          <a:prstGeom prst="rect">
            <a:avLst/>
          </a:prstGeom>
          <a:solidFill>
            <a:srgbClr val="00A0A8"/>
          </a:solidFill>
        </p:spPr>
        <p:txBody>
          <a:bodyPr wrap="square" rtlCol="0">
            <a:spAutoFit/>
          </a:bodyPr>
          <a:lstStyle/>
          <a:p>
            <a:r>
              <a:rPr lang="tr-TR" b="1" dirty="0">
                <a:solidFill>
                  <a:schemeClr val="bg1"/>
                </a:solidFill>
              </a:rPr>
              <a:t>Technologies </a:t>
            </a:r>
            <a:r>
              <a:rPr lang="tr-TR" b="1" dirty="0" err="1">
                <a:solidFill>
                  <a:schemeClr val="bg1"/>
                </a:solidFill>
              </a:rPr>
              <a:t>Used</a:t>
            </a:r>
            <a:endParaRPr lang="en-US" b="1" dirty="0">
              <a:solidFill>
                <a:schemeClr val="bg1"/>
              </a:solidFill>
            </a:endParaRPr>
          </a:p>
        </p:txBody>
      </p:sp>
      <p:pic>
        <p:nvPicPr>
          <p:cNvPr id="13" name="Resim 12">
            <a:extLst>
              <a:ext uri="{FF2B5EF4-FFF2-40B4-BE49-F238E27FC236}">
                <a16:creationId xmlns:a16="http://schemas.microsoft.com/office/drawing/2014/main" id="{4BEF9B94-5370-4E98-A869-1D1CB188C6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3813" y="5002863"/>
            <a:ext cx="1180659" cy="1262321"/>
          </a:xfrm>
          <a:prstGeom prst="rect">
            <a:avLst/>
          </a:prstGeom>
        </p:spPr>
      </p:pic>
      <p:pic>
        <p:nvPicPr>
          <p:cNvPr id="16" name="Resim 15">
            <a:extLst>
              <a:ext uri="{FF2B5EF4-FFF2-40B4-BE49-F238E27FC236}">
                <a16:creationId xmlns:a16="http://schemas.microsoft.com/office/drawing/2014/main" id="{FD419158-033E-41F5-B29D-6787B8BE0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348" y="4000501"/>
            <a:ext cx="1941219" cy="388244"/>
          </a:xfrm>
          <a:prstGeom prst="rect">
            <a:avLst/>
          </a:prstGeom>
        </p:spPr>
      </p:pic>
    </p:spTree>
    <p:extLst>
      <p:ext uri="{BB962C8B-B14F-4D97-AF65-F5344CB8AC3E}">
        <p14:creationId xmlns:p14="http://schemas.microsoft.com/office/powerpoint/2010/main" val="38016725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4"/>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5426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57047" y="-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533924" y="-8"/>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210706" y="-10"/>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752863" y="-18"/>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0" name="TextBox 31">
            <a:extLst>
              <a:ext uri="{FF2B5EF4-FFF2-40B4-BE49-F238E27FC236}">
                <a16:creationId xmlns:a16="http://schemas.microsoft.com/office/drawing/2014/main" id="{2273383E-B5AF-4A3D-999C-F075EE139B14}"/>
              </a:ext>
            </a:extLst>
          </p:cNvPr>
          <p:cNvSpPr txBox="1"/>
          <p:nvPr/>
        </p:nvSpPr>
        <p:spPr>
          <a:xfrm rot="16200000">
            <a:off x="9927759" y="318959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sp>
        <p:nvSpPr>
          <p:cNvPr id="2" name="Metin kutusu 1">
            <a:extLst>
              <a:ext uri="{FF2B5EF4-FFF2-40B4-BE49-F238E27FC236}">
                <a16:creationId xmlns:a16="http://schemas.microsoft.com/office/drawing/2014/main" id="{F6662188-4B47-4104-96AF-AECC07E328B8}"/>
              </a:ext>
            </a:extLst>
          </p:cNvPr>
          <p:cNvSpPr txBox="1"/>
          <p:nvPr/>
        </p:nvSpPr>
        <p:spPr>
          <a:xfrm>
            <a:off x="2332917" y="2494828"/>
            <a:ext cx="4213860" cy="2031325"/>
          </a:xfrm>
          <a:prstGeom prst="rect">
            <a:avLst/>
          </a:prstGeom>
          <a:noFill/>
        </p:spPr>
        <p:txBody>
          <a:bodyPr wrap="square" rtlCol="0">
            <a:spAutoFit/>
          </a:bodyPr>
          <a:lstStyle/>
          <a:p>
            <a:r>
              <a:rPr lang="tr-TR" dirty="0"/>
              <a:t> </a:t>
            </a:r>
            <a:r>
              <a:rPr lang="en-US" dirty="0"/>
              <a:t>At the end of this project, we will optimize the object detection algorithm for self-driving cars by working with 117 GB of data, and we will enable it to accurately detect objects such as pedestrians, cyclists, obstacles, moving cars and parked cars in a short time.</a:t>
            </a:r>
          </a:p>
        </p:txBody>
      </p:sp>
    </p:spTree>
    <p:extLst>
      <p:ext uri="{BB962C8B-B14F-4D97-AF65-F5344CB8AC3E}">
        <p14:creationId xmlns:p14="http://schemas.microsoft.com/office/powerpoint/2010/main" val="4846088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4"/>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5426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57047" y="-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533924" y="-8"/>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210706" y="-10"/>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752863" y="-18"/>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1257749"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0" name="TextBox 31">
            <a:extLst>
              <a:ext uri="{FF2B5EF4-FFF2-40B4-BE49-F238E27FC236}">
                <a16:creationId xmlns:a16="http://schemas.microsoft.com/office/drawing/2014/main" id="{92BBF334-5619-4DB1-90B9-B1A90469B1CD}"/>
              </a:ext>
            </a:extLst>
          </p:cNvPr>
          <p:cNvSpPr txBox="1"/>
          <p:nvPr/>
        </p:nvSpPr>
        <p:spPr>
          <a:xfrm rot="16200000">
            <a:off x="9927759" y="318959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sp>
        <p:nvSpPr>
          <p:cNvPr id="4" name="Metin kutusu 3">
            <a:extLst>
              <a:ext uri="{FF2B5EF4-FFF2-40B4-BE49-F238E27FC236}">
                <a16:creationId xmlns:a16="http://schemas.microsoft.com/office/drawing/2014/main" id="{53C8C74B-6ACB-42B4-9F5F-E1E781D5804C}"/>
              </a:ext>
            </a:extLst>
          </p:cNvPr>
          <p:cNvSpPr txBox="1"/>
          <p:nvPr/>
        </p:nvSpPr>
        <p:spPr>
          <a:xfrm>
            <a:off x="1183150" y="2081595"/>
            <a:ext cx="5139751" cy="2862322"/>
          </a:xfrm>
          <a:prstGeom prst="rect">
            <a:avLst/>
          </a:prstGeom>
          <a:noFill/>
        </p:spPr>
        <p:txBody>
          <a:bodyPr wrap="square" rtlCol="0">
            <a:spAutoFit/>
          </a:bodyPr>
          <a:lstStyle/>
          <a:p>
            <a:r>
              <a:rPr lang="en-US" b="0" i="0" dirty="0">
                <a:effectLst/>
                <a:latin typeface="Inter"/>
              </a:rPr>
              <a:t>[1] </a:t>
            </a:r>
            <a:r>
              <a:rPr lang="en-US" b="0" i="0" u="sng" dirty="0">
                <a:effectLst/>
                <a:latin typeface="Inter"/>
                <a:hlinkClick r:id="rId3"/>
              </a:rPr>
              <a:t>https://www.kaggle.com/c/3d-object-detection-for-autonomous-vehicles</a:t>
            </a:r>
            <a:br>
              <a:rPr lang="en-US" dirty="0"/>
            </a:br>
            <a:r>
              <a:rPr lang="en-US" b="0" i="0" dirty="0">
                <a:effectLst/>
                <a:latin typeface="Inter"/>
              </a:rPr>
              <a:t>[2] Deep SCNN-based Real-time Object Detection for Self-driving Vehicles Using LiDAR Temporal Data</a:t>
            </a:r>
            <a:br>
              <a:rPr lang="en-US" dirty="0"/>
            </a:br>
            <a:r>
              <a:rPr lang="en-US" b="0" i="0" dirty="0">
                <a:effectLst/>
                <a:latin typeface="Inter"/>
              </a:rPr>
              <a:t>[3] Multi-column Deep Neural Networks for Image Classification</a:t>
            </a:r>
            <a:br>
              <a:rPr lang="en-US" dirty="0"/>
            </a:br>
            <a:r>
              <a:rPr lang="en-US" b="0" i="0" dirty="0">
                <a:effectLst/>
                <a:latin typeface="Inter"/>
              </a:rPr>
              <a:t>[4] SVGA-Net: Sparse Voxel-Graph Attention Network for 3D Object Detection from Point Clouds</a:t>
            </a:r>
            <a:endParaRPr lang="tr-TR" b="0" i="0" dirty="0">
              <a:effectLst/>
              <a:latin typeface="Inter"/>
            </a:endParaRPr>
          </a:p>
          <a:p>
            <a:r>
              <a:rPr lang="en-US" b="0" i="0" dirty="0">
                <a:effectLst/>
                <a:latin typeface="Inter"/>
              </a:rPr>
              <a:t>[5] </a:t>
            </a:r>
            <a:r>
              <a:rPr lang="en-US" b="0" i="0" u="sng" dirty="0">
                <a:effectLst/>
                <a:latin typeface="Inter"/>
                <a:hlinkClick r:id="rId4"/>
              </a:rPr>
              <a:t>https://pythonawesome.com/stereo-r-cnn-based-3d-object-detection-for-autonomous-driving/</a:t>
            </a:r>
            <a:endParaRPr lang="en-US" dirty="0"/>
          </a:p>
        </p:txBody>
      </p:sp>
    </p:spTree>
    <p:extLst>
      <p:ext uri="{BB962C8B-B14F-4D97-AF65-F5344CB8AC3E}">
        <p14:creationId xmlns:p14="http://schemas.microsoft.com/office/powerpoint/2010/main" val="36900570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Dikdörtgen 2">
            <a:extLst>
              <a:ext uri="{FF2B5EF4-FFF2-40B4-BE49-F238E27FC236}">
                <a16:creationId xmlns:a16="http://schemas.microsoft.com/office/drawing/2014/main" id="{93EDE48D-71DB-45C5-8748-BDAFA12CB466}"/>
              </a:ext>
            </a:extLst>
          </p:cNvPr>
          <p:cNvSpPr/>
          <p:nvPr/>
        </p:nvSpPr>
        <p:spPr>
          <a:xfrm>
            <a:off x="2535072" y="2459503"/>
            <a:ext cx="6944209" cy="923330"/>
          </a:xfrm>
          <a:prstGeom prst="rect">
            <a:avLst/>
          </a:prstGeom>
          <a:noFill/>
        </p:spPr>
        <p:txBody>
          <a:bodyPr wrap="none" lIns="91440" tIns="45720" rIns="91440" bIns="45720">
            <a:spAutoFit/>
          </a:bodyPr>
          <a:lstStyle/>
          <a:p>
            <a:pPr algn="ctr"/>
            <a:r>
              <a:rPr lang="tr-TR" sz="54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Thank</a:t>
            </a:r>
            <a:r>
              <a:rPr lang="tr-T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tr-TR" sz="54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You</a:t>
            </a:r>
            <a:r>
              <a:rPr lang="tr-TR" sz="5400" b="1" dirty="0">
                <a:ln w="9525">
                  <a:solidFill>
                    <a:schemeClr val="bg1"/>
                  </a:solidFill>
                  <a:prstDash val="solid"/>
                </a:ln>
                <a:effectLst>
                  <a:outerShdw blurRad="12700" dist="38100" dir="2700000" algn="tl" rotWithShape="0">
                    <a:schemeClr val="bg1">
                      <a:lumMod val="50000"/>
                    </a:schemeClr>
                  </a:outerShdw>
                </a:effectLst>
              </a:rPr>
              <a:t> </a:t>
            </a:r>
            <a:r>
              <a:rPr lang="tr-TR" sz="5400" b="1" dirty="0" err="1">
                <a:ln w="9525">
                  <a:solidFill>
                    <a:schemeClr val="bg1"/>
                  </a:solidFill>
                  <a:prstDash val="solid"/>
                </a:ln>
                <a:effectLst>
                  <a:outerShdw blurRad="12700" dist="38100" dir="2700000" algn="tl" rotWithShape="0">
                    <a:schemeClr val="bg1">
                      <a:lumMod val="50000"/>
                    </a:schemeClr>
                  </a:outerShdw>
                </a:effectLst>
              </a:rPr>
              <a:t>For</a:t>
            </a:r>
            <a:r>
              <a:rPr lang="tr-TR" sz="5400" b="1" dirty="0">
                <a:ln w="9525">
                  <a:solidFill>
                    <a:schemeClr val="bg1"/>
                  </a:solidFill>
                  <a:prstDash val="solid"/>
                </a:ln>
                <a:effectLst>
                  <a:outerShdw blurRad="12700" dist="38100" dir="2700000" algn="tl" rotWithShape="0">
                    <a:schemeClr val="bg1">
                      <a:lumMod val="50000"/>
                    </a:schemeClr>
                  </a:outerShdw>
                </a:effectLst>
              </a:rPr>
              <a:t> </a:t>
            </a:r>
            <a:r>
              <a:rPr lang="tr-TR" sz="5400" b="1" dirty="0" err="1">
                <a:ln w="9525">
                  <a:solidFill>
                    <a:schemeClr val="bg1"/>
                  </a:solidFill>
                  <a:prstDash val="solid"/>
                </a:ln>
                <a:effectLst>
                  <a:outerShdw blurRad="12700" dist="38100" dir="2700000" algn="tl" rotWithShape="0">
                    <a:schemeClr val="bg1">
                      <a:lumMod val="50000"/>
                    </a:schemeClr>
                  </a:outerShdw>
                </a:effectLst>
              </a:rPr>
              <a:t>Listening</a:t>
            </a:r>
            <a:endParaRPr lang="tr-T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Metin kutusu 5">
            <a:extLst>
              <a:ext uri="{FF2B5EF4-FFF2-40B4-BE49-F238E27FC236}">
                <a16:creationId xmlns:a16="http://schemas.microsoft.com/office/drawing/2014/main" id="{A62BAA1B-1938-4A57-A775-A98940C2FD5E}"/>
              </a:ext>
            </a:extLst>
          </p:cNvPr>
          <p:cNvSpPr txBox="1"/>
          <p:nvPr/>
        </p:nvSpPr>
        <p:spPr>
          <a:xfrm>
            <a:off x="2918461" y="3581847"/>
            <a:ext cx="6355077" cy="646331"/>
          </a:xfrm>
          <a:prstGeom prst="rect">
            <a:avLst/>
          </a:prstGeom>
          <a:noFill/>
        </p:spPr>
        <p:txBody>
          <a:bodyPr wrap="square">
            <a:spAutoFit/>
          </a:bodyPr>
          <a:lstStyle/>
          <a:p>
            <a:pPr algn="ctr"/>
            <a:r>
              <a:rPr lang="tr-TR" sz="36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Any</a:t>
            </a:r>
            <a:r>
              <a:rPr lang="tr-T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tr-TR" sz="36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Questions</a:t>
            </a:r>
            <a:r>
              <a:rPr lang="tr-T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t>
            </a:r>
          </a:p>
        </p:txBody>
      </p:sp>
    </p:spTree>
    <p:extLst>
      <p:ext uri="{BB962C8B-B14F-4D97-AF65-F5344CB8AC3E}">
        <p14:creationId xmlns:p14="http://schemas.microsoft.com/office/powerpoint/2010/main" val="19207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1725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6" name="Dikdörtgen 5">
            <a:extLst>
              <a:ext uri="{FF2B5EF4-FFF2-40B4-BE49-F238E27FC236}">
                <a16:creationId xmlns:a16="http://schemas.microsoft.com/office/drawing/2014/main" id="{CB9CD4C8-A19B-4F93-8D4C-B9EE8B53E1E2}"/>
              </a:ext>
            </a:extLst>
          </p:cNvPr>
          <p:cNvSpPr/>
          <p:nvPr/>
        </p:nvSpPr>
        <p:spPr>
          <a:xfrm>
            <a:off x="3732921" y="0"/>
            <a:ext cx="5014989" cy="68579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A27401-3327-4871-86AC-B461CA62C3AC}"/>
              </a:ext>
            </a:extLst>
          </p:cNvPr>
          <p:cNvGrpSpPr/>
          <p:nvPr/>
        </p:nvGrpSpPr>
        <p:grpSpPr>
          <a:xfrm>
            <a:off x="-7714580" y="0"/>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6763435"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900993"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6554339"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310878"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Oval 1">
            <a:extLst>
              <a:ext uri="{FF2B5EF4-FFF2-40B4-BE49-F238E27FC236}">
                <a16:creationId xmlns:a16="http://schemas.microsoft.com/office/drawing/2014/main" id="{A72F04D9-AE25-4F80-A418-A42663298328}"/>
              </a:ext>
            </a:extLst>
          </p:cNvPr>
          <p:cNvSpPr/>
          <p:nvPr/>
        </p:nvSpPr>
        <p:spPr>
          <a:xfrm>
            <a:off x="4329606" y="560718"/>
            <a:ext cx="698739" cy="724619"/>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4D192DA-0B79-41DB-BB41-03356BAA4C34}"/>
              </a:ext>
            </a:extLst>
          </p:cNvPr>
          <p:cNvSpPr/>
          <p:nvPr/>
        </p:nvSpPr>
        <p:spPr>
          <a:xfrm>
            <a:off x="4329219" y="1403232"/>
            <a:ext cx="698739" cy="724619"/>
          </a:xfrm>
          <a:prstGeom prst="ellipse">
            <a:avLst/>
          </a:prstGeom>
          <a:solidFill>
            <a:srgbClr val="C4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F2C3C38-655B-4C84-8639-2FBEB12FCEA5}"/>
              </a:ext>
            </a:extLst>
          </p:cNvPr>
          <p:cNvSpPr/>
          <p:nvPr/>
        </p:nvSpPr>
        <p:spPr>
          <a:xfrm>
            <a:off x="4329218" y="2245746"/>
            <a:ext cx="698739" cy="724619"/>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3ECA647-05A2-4ADA-973F-2486D7A956F8}"/>
              </a:ext>
            </a:extLst>
          </p:cNvPr>
          <p:cNvSpPr/>
          <p:nvPr/>
        </p:nvSpPr>
        <p:spPr>
          <a:xfrm>
            <a:off x="4329218" y="3088260"/>
            <a:ext cx="698739" cy="724619"/>
          </a:xfrm>
          <a:prstGeom prst="ellipse">
            <a:avLst/>
          </a:prstGeom>
          <a:solidFill>
            <a:srgbClr val="90C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437F7BD-BDEB-40D5-8CB9-27A00011BE11}"/>
              </a:ext>
            </a:extLst>
          </p:cNvPr>
          <p:cNvSpPr/>
          <p:nvPr/>
        </p:nvSpPr>
        <p:spPr>
          <a:xfrm>
            <a:off x="4329218" y="3930774"/>
            <a:ext cx="698739" cy="724619"/>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8BEC44E-414D-4ED0-9287-FB485F3DBF75}"/>
              </a:ext>
            </a:extLst>
          </p:cNvPr>
          <p:cNvSpPr/>
          <p:nvPr/>
        </p:nvSpPr>
        <p:spPr>
          <a:xfrm>
            <a:off x="4329217" y="4773288"/>
            <a:ext cx="698739" cy="724619"/>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etin kutusu 2">
            <a:extLst>
              <a:ext uri="{FF2B5EF4-FFF2-40B4-BE49-F238E27FC236}">
                <a16:creationId xmlns:a16="http://schemas.microsoft.com/office/drawing/2014/main" id="{91613B42-CE12-498B-B454-9D07B2F09840}"/>
              </a:ext>
            </a:extLst>
          </p:cNvPr>
          <p:cNvSpPr txBox="1"/>
          <p:nvPr/>
        </p:nvSpPr>
        <p:spPr>
          <a:xfrm>
            <a:off x="5165826" y="599861"/>
            <a:ext cx="4166559" cy="646331"/>
          </a:xfrm>
          <a:prstGeom prst="rect">
            <a:avLst/>
          </a:prstGeom>
          <a:noFill/>
        </p:spPr>
        <p:txBody>
          <a:bodyPr wrap="square" rtlCol="0">
            <a:spAutoFit/>
          </a:bodyPr>
          <a:lstStyle/>
          <a:p>
            <a:r>
              <a:rPr lang="tr-TR" sz="3600" b="1" dirty="0" err="1">
                <a:solidFill>
                  <a:srgbClr val="52CBBE"/>
                </a:solidFill>
              </a:rPr>
              <a:t>Introduction</a:t>
            </a:r>
            <a:endParaRPr lang="en-US" sz="3600" b="1" dirty="0">
              <a:solidFill>
                <a:srgbClr val="52CBBE"/>
              </a:solidFill>
            </a:endParaRPr>
          </a:p>
        </p:txBody>
      </p:sp>
      <p:sp>
        <p:nvSpPr>
          <p:cNvPr id="55" name="Metin kutusu 54">
            <a:extLst>
              <a:ext uri="{FF2B5EF4-FFF2-40B4-BE49-F238E27FC236}">
                <a16:creationId xmlns:a16="http://schemas.microsoft.com/office/drawing/2014/main" id="{585CC506-3E70-4C0E-8C4D-5E0E265D3FBF}"/>
              </a:ext>
            </a:extLst>
          </p:cNvPr>
          <p:cNvSpPr txBox="1"/>
          <p:nvPr/>
        </p:nvSpPr>
        <p:spPr>
          <a:xfrm>
            <a:off x="5165826" y="1442375"/>
            <a:ext cx="4166559" cy="646331"/>
          </a:xfrm>
          <a:prstGeom prst="rect">
            <a:avLst/>
          </a:prstGeom>
          <a:noFill/>
        </p:spPr>
        <p:txBody>
          <a:bodyPr wrap="square" rtlCol="0">
            <a:spAutoFit/>
          </a:bodyPr>
          <a:lstStyle/>
          <a:p>
            <a:r>
              <a:rPr lang="tr-TR" sz="3600" b="1" dirty="0">
                <a:solidFill>
                  <a:srgbClr val="C45A11"/>
                </a:solidFill>
              </a:rPr>
              <a:t>Analysis </a:t>
            </a:r>
            <a:endParaRPr lang="en-US" sz="3600" b="1" dirty="0">
              <a:solidFill>
                <a:srgbClr val="C45A11"/>
              </a:solidFill>
            </a:endParaRPr>
          </a:p>
        </p:txBody>
      </p:sp>
      <p:sp>
        <p:nvSpPr>
          <p:cNvPr id="56" name="Metin kutusu 55">
            <a:extLst>
              <a:ext uri="{FF2B5EF4-FFF2-40B4-BE49-F238E27FC236}">
                <a16:creationId xmlns:a16="http://schemas.microsoft.com/office/drawing/2014/main" id="{66A4315D-6CC1-4F48-92A2-2D7CA096974A}"/>
              </a:ext>
            </a:extLst>
          </p:cNvPr>
          <p:cNvSpPr txBox="1"/>
          <p:nvPr/>
        </p:nvSpPr>
        <p:spPr>
          <a:xfrm>
            <a:off x="5165826" y="2283778"/>
            <a:ext cx="4166559" cy="646331"/>
          </a:xfrm>
          <a:prstGeom prst="rect">
            <a:avLst/>
          </a:prstGeom>
          <a:noFill/>
        </p:spPr>
        <p:txBody>
          <a:bodyPr wrap="square" rtlCol="0">
            <a:spAutoFit/>
          </a:bodyPr>
          <a:lstStyle/>
          <a:p>
            <a:r>
              <a:rPr lang="tr-TR" sz="3600" b="1" dirty="0">
                <a:solidFill>
                  <a:srgbClr val="5D7373"/>
                </a:solidFill>
              </a:rPr>
              <a:t>Data</a:t>
            </a:r>
            <a:endParaRPr lang="en-US" sz="3600" b="1" dirty="0">
              <a:solidFill>
                <a:srgbClr val="5D7373"/>
              </a:solidFill>
            </a:endParaRPr>
          </a:p>
        </p:txBody>
      </p:sp>
      <p:sp>
        <p:nvSpPr>
          <p:cNvPr id="58" name="Metin kutusu 57">
            <a:extLst>
              <a:ext uri="{FF2B5EF4-FFF2-40B4-BE49-F238E27FC236}">
                <a16:creationId xmlns:a16="http://schemas.microsoft.com/office/drawing/2014/main" id="{A07E58D2-9EAB-4C0C-BC57-F9CDB0E15E3E}"/>
              </a:ext>
            </a:extLst>
          </p:cNvPr>
          <p:cNvSpPr txBox="1"/>
          <p:nvPr/>
        </p:nvSpPr>
        <p:spPr>
          <a:xfrm>
            <a:off x="5165826" y="3125181"/>
            <a:ext cx="4166559" cy="646331"/>
          </a:xfrm>
          <a:prstGeom prst="rect">
            <a:avLst/>
          </a:prstGeom>
          <a:noFill/>
        </p:spPr>
        <p:txBody>
          <a:bodyPr wrap="square" rtlCol="0">
            <a:spAutoFit/>
          </a:bodyPr>
          <a:lstStyle/>
          <a:p>
            <a:r>
              <a:rPr lang="tr-TR" sz="3600" b="1" dirty="0">
                <a:solidFill>
                  <a:srgbClr val="90CD4F"/>
                </a:solidFill>
              </a:rPr>
              <a:t>Problem</a:t>
            </a:r>
            <a:endParaRPr lang="en-US" sz="3600" b="1" dirty="0">
              <a:solidFill>
                <a:srgbClr val="90CD4F"/>
              </a:solidFill>
            </a:endParaRPr>
          </a:p>
        </p:txBody>
      </p:sp>
      <p:sp>
        <p:nvSpPr>
          <p:cNvPr id="59" name="Metin kutusu 58">
            <a:extLst>
              <a:ext uri="{FF2B5EF4-FFF2-40B4-BE49-F238E27FC236}">
                <a16:creationId xmlns:a16="http://schemas.microsoft.com/office/drawing/2014/main" id="{ED5FB667-72CC-4F9C-84B8-58DE2CD1B965}"/>
              </a:ext>
            </a:extLst>
          </p:cNvPr>
          <p:cNvSpPr txBox="1"/>
          <p:nvPr/>
        </p:nvSpPr>
        <p:spPr>
          <a:xfrm>
            <a:off x="5165826" y="3966584"/>
            <a:ext cx="4166559" cy="646331"/>
          </a:xfrm>
          <a:prstGeom prst="rect">
            <a:avLst/>
          </a:prstGeom>
          <a:noFill/>
        </p:spPr>
        <p:txBody>
          <a:bodyPr wrap="square" rtlCol="0">
            <a:spAutoFit/>
          </a:bodyPr>
          <a:lstStyle/>
          <a:p>
            <a:r>
              <a:rPr lang="tr-TR" sz="3600" b="1" dirty="0">
                <a:solidFill>
                  <a:srgbClr val="00A0A8"/>
                </a:solidFill>
              </a:rPr>
              <a:t>Solution</a:t>
            </a:r>
            <a:endParaRPr lang="en-US" sz="3600" b="1" dirty="0">
              <a:solidFill>
                <a:srgbClr val="00A0A8"/>
              </a:solidFill>
            </a:endParaRPr>
          </a:p>
        </p:txBody>
      </p:sp>
      <p:sp>
        <p:nvSpPr>
          <p:cNvPr id="70" name="Metin kutusu 69">
            <a:extLst>
              <a:ext uri="{FF2B5EF4-FFF2-40B4-BE49-F238E27FC236}">
                <a16:creationId xmlns:a16="http://schemas.microsoft.com/office/drawing/2014/main" id="{E357836C-94EB-4F55-AF70-FC836975C08F}"/>
              </a:ext>
            </a:extLst>
          </p:cNvPr>
          <p:cNvSpPr txBox="1"/>
          <p:nvPr/>
        </p:nvSpPr>
        <p:spPr>
          <a:xfrm>
            <a:off x="5155262" y="4812431"/>
            <a:ext cx="4166559" cy="646331"/>
          </a:xfrm>
          <a:prstGeom prst="rect">
            <a:avLst/>
          </a:prstGeom>
          <a:noFill/>
        </p:spPr>
        <p:txBody>
          <a:bodyPr wrap="square" rtlCol="0">
            <a:spAutoFit/>
          </a:bodyPr>
          <a:lstStyle/>
          <a:p>
            <a:r>
              <a:rPr lang="tr-TR" sz="3600" b="1" dirty="0" err="1">
                <a:solidFill>
                  <a:srgbClr val="FEC630"/>
                </a:solidFill>
              </a:rPr>
              <a:t>Conclusion</a:t>
            </a:r>
            <a:endParaRPr lang="en-US" sz="3600" b="1" dirty="0">
              <a:solidFill>
                <a:srgbClr val="FEC630"/>
              </a:solidFill>
            </a:endParaRPr>
          </a:p>
        </p:txBody>
      </p:sp>
      <p:sp>
        <p:nvSpPr>
          <p:cNvPr id="71" name="Oval 70">
            <a:extLst>
              <a:ext uri="{FF2B5EF4-FFF2-40B4-BE49-F238E27FC236}">
                <a16:creationId xmlns:a16="http://schemas.microsoft.com/office/drawing/2014/main" id="{7B9088A6-61D9-4AE3-A41E-236D24077A79}"/>
              </a:ext>
            </a:extLst>
          </p:cNvPr>
          <p:cNvSpPr/>
          <p:nvPr/>
        </p:nvSpPr>
        <p:spPr>
          <a:xfrm>
            <a:off x="4334240" y="5615802"/>
            <a:ext cx="698739" cy="724619"/>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Metin kutusu 71">
            <a:extLst>
              <a:ext uri="{FF2B5EF4-FFF2-40B4-BE49-F238E27FC236}">
                <a16:creationId xmlns:a16="http://schemas.microsoft.com/office/drawing/2014/main" id="{C2617959-B129-40F0-BEC4-CD5FAC163DDC}"/>
              </a:ext>
            </a:extLst>
          </p:cNvPr>
          <p:cNvSpPr txBox="1"/>
          <p:nvPr/>
        </p:nvSpPr>
        <p:spPr>
          <a:xfrm>
            <a:off x="5165826" y="5611808"/>
            <a:ext cx="4166559" cy="646331"/>
          </a:xfrm>
          <a:prstGeom prst="rect">
            <a:avLst/>
          </a:prstGeom>
          <a:noFill/>
        </p:spPr>
        <p:txBody>
          <a:bodyPr wrap="square" rtlCol="0">
            <a:spAutoFit/>
          </a:bodyPr>
          <a:lstStyle/>
          <a:p>
            <a:r>
              <a:rPr lang="tr-TR" sz="3600" b="1" dirty="0" err="1">
                <a:solidFill>
                  <a:srgbClr val="2E75B6"/>
                </a:solidFill>
              </a:rPr>
              <a:t>References</a:t>
            </a:r>
            <a:endParaRPr lang="en-US" sz="3600" b="1" dirty="0">
              <a:solidFill>
                <a:srgbClr val="2E75B6"/>
              </a:solidFill>
            </a:endParaRPr>
          </a:p>
        </p:txBody>
      </p:sp>
      <p:sp>
        <p:nvSpPr>
          <p:cNvPr id="77" name="TextBox 31">
            <a:extLst>
              <a:ext uri="{FF2B5EF4-FFF2-40B4-BE49-F238E27FC236}">
                <a16:creationId xmlns:a16="http://schemas.microsoft.com/office/drawing/2014/main" id="{CEEE3A5E-D1A4-4396-9511-9BCD65E933AF}"/>
              </a:ext>
            </a:extLst>
          </p:cNvPr>
          <p:cNvSpPr txBox="1"/>
          <p:nvPr/>
        </p:nvSpPr>
        <p:spPr>
          <a:xfrm rot="16200000">
            <a:off x="1862119" y="3189611"/>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spTree>
    <p:extLst>
      <p:ext uri="{BB962C8B-B14F-4D97-AF65-F5344CB8AC3E}">
        <p14:creationId xmlns:p14="http://schemas.microsoft.com/office/powerpoint/2010/main" val="3480028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8622"/>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6763435"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900993"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6554339"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310878"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Metin kutusu 1">
            <a:extLst>
              <a:ext uri="{FF2B5EF4-FFF2-40B4-BE49-F238E27FC236}">
                <a16:creationId xmlns:a16="http://schemas.microsoft.com/office/drawing/2014/main" id="{51068DBC-777A-4EB0-9A64-428202B15739}"/>
              </a:ext>
            </a:extLst>
          </p:cNvPr>
          <p:cNvSpPr txBox="1"/>
          <p:nvPr/>
        </p:nvSpPr>
        <p:spPr>
          <a:xfrm>
            <a:off x="3473887" y="1173030"/>
            <a:ext cx="6819963" cy="2031325"/>
          </a:xfrm>
          <a:prstGeom prst="rect">
            <a:avLst/>
          </a:prstGeom>
          <a:solidFill>
            <a:schemeClr val="bg1"/>
          </a:solidFill>
        </p:spPr>
        <p:txBody>
          <a:bodyPr wrap="square" rtlCol="0">
            <a:spAutoFit/>
          </a:bodyPr>
          <a:lstStyle/>
          <a:p>
            <a:r>
              <a:rPr lang="en-US" sz="1800" kern="150" dirty="0">
                <a:solidFill>
                  <a:srgbClr val="000000"/>
                </a:solidFill>
                <a:effectLst/>
                <a:latin typeface="Liberation Serif"/>
                <a:ea typeface="Noto Serif CJK SC"/>
                <a:cs typeface="Lohit Devanagari"/>
              </a:rPr>
              <a:t>Object detection is one of perception task which is classify and identify the objects around the autonomous vehicle. Currently, there are 4 main exteroceptive sensor </a:t>
            </a:r>
            <a:r>
              <a:rPr lang="tr-TR" sz="1800" kern="150" dirty="0" err="1">
                <a:solidFill>
                  <a:srgbClr val="000000"/>
                </a:solidFill>
                <a:effectLst/>
                <a:latin typeface="Liberation Serif"/>
                <a:ea typeface="Noto Serif CJK SC"/>
                <a:cs typeface="Lohit Devanagari"/>
              </a:rPr>
              <a:t>technologies</a:t>
            </a:r>
            <a:r>
              <a:rPr lang="tr-TR" sz="1800" kern="150" dirty="0">
                <a:solidFill>
                  <a:srgbClr val="000000"/>
                </a:solidFill>
                <a:effectLst/>
                <a:latin typeface="Liberation Serif"/>
                <a:ea typeface="Noto Serif CJK SC"/>
                <a:cs typeface="Lohit Devanagari"/>
              </a:rPr>
              <a:t>, </a:t>
            </a:r>
            <a:r>
              <a:rPr lang="tr-TR" kern="150" dirty="0">
                <a:solidFill>
                  <a:srgbClr val="000000"/>
                </a:solidFill>
                <a:latin typeface="Liberation Serif"/>
                <a:ea typeface="Noto Serif CJK SC"/>
                <a:cs typeface="Lohit Devanagari"/>
              </a:rPr>
              <a:t>t</a:t>
            </a:r>
            <a:r>
              <a:rPr lang="en-US" sz="1800" kern="150" dirty="0">
                <a:solidFill>
                  <a:srgbClr val="000000"/>
                </a:solidFill>
                <a:effectLst/>
                <a:latin typeface="Liberation Serif"/>
                <a:ea typeface="Noto Serif CJK SC"/>
                <a:cs typeface="Lohit Devanagari"/>
              </a:rPr>
              <a:t>hose are; Camera, LiDAR, RADAR and SONAR. Among these sensors, Cameras and LiDAR’s are more important primarily rather than RADAR and SONAR. Since, RADAR sensors are providing longer observing range in large objects, and SONAR sensors measure short-range objects by using sound-waves.</a:t>
            </a:r>
            <a:endParaRPr lang="en-US" sz="2400" dirty="0"/>
          </a:p>
        </p:txBody>
      </p:sp>
      <p:sp>
        <p:nvSpPr>
          <p:cNvPr id="3" name="Metin kutusu 2">
            <a:extLst>
              <a:ext uri="{FF2B5EF4-FFF2-40B4-BE49-F238E27FC236}">
                <a16:creationId xmlns:a16="http://schemas.microsoft.com/office/drawing/2014/main" id="{633D2717-E43A-4B7A-BE8D-5F890BC24F18}"/>
              </a:ext>
            </a:extLst>
          </p:cNvPr>
          <p:cNvSpPr txBox="1"/>
          <p:nvPr/>
        </p:nvSpPr>
        <p:spPr>
          <a:xfrm>
            <a:off x="3472445" y="803696"/>
            <a:ext cx="2527539" cy="369332"/>
          </a:xfrm>
          <a:prstGeom prst="rect">
            <a:avLst/>
          </a:prstGeom>
          <a:solidFill>
            <a:srgbClr val="52C9BD"/>
          </a:solidFill>
        </p:spPr>
        <p:txBody>
          <a:bodyPr wrap="square" rtlCol="0">
            <a:spAutoFit/>
          </a:bodyPr>
          <a:lstStyle/>
          <a:p>
            <a:r>
              <a:rPr lang="tr-TR" b="1" dirty="0" err="1">
                <a:solidFill>
                  <a:schemeClr val="bg1"/>
                </a:solidFill>
              </a:rPr>
              <a:t>Perception</a:t>
            </a:r>
            <a:endParaRPr lang="en-US" b="1" dirty="0">
              <a:solidFill>
                <a:schemeClr val="bg1"/>
              </a:solidFill>
            </a:endParaRPr>
          </a:p>
        </p:txBody>
      </p:sp>
      <p:pic>
        <p:nvPicPr>
          <p:cNvPr id="50" name="Image1">
            <a:extLst>
              <a:ext uri="{FF2B5EF4-FFF2-40B4-BE49-F238E27FC236}">
                <a16:creationId xmlns:a16="http://schemas.microsoft.com/office/drawing/2014/main" id="{9DE978C7-AC95-4369-ADA8-77738C2EAB2B}"/>
              </a:ext>
            </a:extLst>
          </p:cNvPr>
          <p:cNvPicPr/>
          <p:nvPr/>
        </p:nvPicPr>
        <p:blipFill>
          <a:blip r:embed="rId3">
            <a:lum/>
            <a:alphaModFix/>
          </a:blip>
          <a:srcRect/>
          <a:stretch>
            <a:fillRect/>
          </a:stretch>
        </p:blipFill>
        <p:spPr>
          <a:xfrm>
            <a:off x="5024570" y="3653646"/>
            <a:ext cx="4113530" cy="2191385"/>
          </a:xfrm>
          <a:prstGeom prst="rect">
            <a:avLst/>
          </a:prstGeom>
        </p:spPr>
      </p:pic>
      <p:sp>
        <p:nvSpPr>
          <p:cNvPr id="52" name="TextBox 31">
            <a:extLst>
              <a:ext uri="{FF2B5EF4-FFF2-40B4-BE49-F238E27FC236}">
                <a16:creationId xmlns:a16="http://schemas.microsoft.com/office/drawing/2014/main" id="{8ED0DECB-F6FE-4B74-AD53-73C93DBE637D}"/>
              </a:ext>
            </a:extLst>
          </p:cNvPr>
          <p:cNvSpPr txBox="1"/>
          <p:nvPr/>
        </p:nvSpPr>
        <p:spPr>
          <a:xfrm rot="16200000">
            <a:off x="1862119" y="3189611"/>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spTree>
    <p:extLst>
      <p:ext uri="{BB962C8B-B14F-4D97-AF65-F5344CB8AC3E}">
        <p14:creationId xmlns:p14="http://schemas.microsoft.com/office/powerpoint/2010/main" val="35510326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4"/>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5426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900993"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6554339"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310878"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1" name="TextBox 31">
            <a:extLst>
              <a:ext uri="{FF2B5EF4-FFF2-40B4-BE49-F238E27FC236}">
                <a16:creationId xmlns:a16="http://schemas.microsoft.com/office/drawing/2014/main" id="{4389925E-8A8D-482B-AF4C-902504AB7783}"/>
              </a:ext>
            </a:extLst>
          </p:cNvPr>
          <p:cNvSpPr txBox="1"/>
          <p:nvPr/>
        </p:nvSpPr>
        <p:spPr>
          <a:xfrm rot="16200000">
            <a:off x="9896723" y="318960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sp>
        <p:nvSpPr>
          <p:cNvPr id="5" name="Metin kutusu 4">
            <a:extLst>
              <a:ext uri="{FF2B5EF4-FFF2-40B4-BE49-F238E27FC236}">
                <a16:creationId xmlns:a16="http://schemas.microsoft.com/office/drawing/2014/main" id="{796F2FBF-0B0F-4121-A15C-8BA41E9AFDD8}"/>
              </a:ext>
            </a:extLst>
          </p:cNvPr>
          <p:cNvSpPr txBox="1"/>
          <p:nvPr/>
        </p:nvSpPr>
        <p:spPr>
          <a:xfrm>
            <a:off x="3267940" y="1379220"/>
            <a:ext cx="6332972" cy="1754326"/>
          </a:xfrm>
          <a:prstGeom prst="rect">
            <a:avLst/>
          </a:prstGeom>
          <a:noFill/>
        </p:spPr>
        <p:txBody>
          <a:bodyPr wrap="square" rtlCol="0">
            <a:spAutoFit/>
          </a:bodyPr>
          <a:lstStyle/>
          <a:p>
            <a:pPr algn="l"/>
            <a:r>
              <a:rPr lang="en-US" b="0" i="0" dirty="0">
                <a:effectLst/>
                <a:latin typeface="Inter"/>
              </a:rPr>
              <a:t>We have researched academic papers related to our research project topic. These are; Real-time object detection, Sparse Voxel-Graph for 3D Object Detection from Point Clouds and Multi-column Deep Neural Networks for Image Classification.</a:t>
            </a:r>
          </a:p>
          <a:p>
            <a:br>
              <a:rPr lang="en-US" b="0" i="0" dirty="0">
                <a:solidFill>
                  <a:srgbClr val="E9E9E9"/>
                </a:solidFill>
                <a:effectLst/>
                <a:latin typeface="Inter"/>
              </a:rPr>
            </a:br>
            <a:endParaRPr lang="en-US" dirty="0"/>
          </a:p>
        </p:txBody>
      </p:sp>
      <p:pic>
        <p:nvPicPr>
          <p:cNvPr id="7" name="Resim 6" descr="metin, renkli içeren bir resim&#10;&#10;Açıklama otomatik olarak oluşturuldu">
            <a:extLst>
              <a:ext uri="{FF2B5EF4-FFF2-40B4-BE49-F238E27FC236}">
                <a16:creationId xmlns:a16="http://schemas.microsoft.com/office/drawing/2014/main" id="{84CCDB31-E75B-4183-8864-0369A047C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515" y="3133546"/>
            <a:ext cx="6332396" cy="1987094"/>
          </a:xfrm>
          <a:prstGeom prst="rect">
            <a:avLst/>
          </a:prstGeom>
        </p:spPr>
      </p:pic>
    </p:spTree>
    <p:extLst>
      <p:ext uri="{BB962C8B-B14F-4D97-AF65-F5344CB8AC3E}">
        <p14:creationId xmlns:p14="http://schemas.microsoft.com/office/powerpoint/2010/main" val="142065138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4"/>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5426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900993"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6554339"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310878"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1" name="TextBox 31">
            <a:extLst>
              <a:ext uri="{FF2B5EF4-FFF2-40B4-BE49-F238E27FC236}">
                <a16:creationId xmlns:a16="http://schemas.microsoft.com/office/drawing/2014/main" id="{4389925E-8A8D-482B-AF4C-902504AB7783}"/>
              </a:ext>
            </a:extLst>
          </p:cNvPr>
          <p:cNvSpPr txBox="1"/>
          <p:nvPr/>
        </p:nvSpPr>
        <p:spPr>
          <a:xfrm rot="16200000">
            <a:off x="9896723" y="318960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graphicFrame>
        <p:nvGraphicFramePr>
          <p:cNvPr id="6" name="Tablo 6">
            <a:extLst>
              <a:ext uri="{FF2B5EF4-FFF2-40B4-BE49-F238E27FC236}">
                <a16:creationId xmlns:a16="http://schemas.microsoft.com/office/drawing/2014/main" id="{A34A43D3-6837-4CC0-8373-8C9C03D56642}"/>
              </a:ext>
            </a:extLst>
          </p:cNvPr>
          <p:cNvGraphicFramePr>
            <a:graphicFrameLocks noGrp="1"/>
          </p:cNvGraphicFramePr>
          <p:nvPr>
            <p:extLst>
              <p:ext uri="{D42A27DB-BD31-4B8C-83A1-F6EECF244321}">
                <p14:modId xmlns:p14="http://schemas.microsoft.com/office/powerpoint/2010/main" val="2561919883"/>
              </p:ext>
            </p:extLst>
          </p:nvPr>
        </p:nvGraphicFramePr>
        <p:xfrm>
          <a:off x="2943968" y="79091"/>
          <a:ext cx="7041435" cy="6386379"/>
        </p:xfrm>
        <a:graphic>
          <a:graphicData uri="http://schemas.openxmlformats.org/drawingml/2006/table">
            <a:tbl>
              <a:tblPr firstRow="1" bandRow="1">
                <a:tableStyleId>{21E4AEA4-8DFA-4A89-87EB-49C32662AFE0}</a:tableStyleId>
              </a:tblPr>
              <a:tblGrid>
                <a:gridCol w="2347145">
                  <a:extLst>
                    <a:ext uri="{9D8B030D-6E8A-4147-A177-3AD203B41FA5}">
                      <a16:colId xmlns:a16="http://schemas.microsoft.com/office/drawing/2014/main" val="2764229585"/>
                    </a:ext>
                  </a:extLst>
                </a:gridCol>
                <a:gridCol w="2347145">
                  <a:extLst>
                    <a:ext uri="{9D8B030D-6E8A-4147-A177-3AD203B41FA5}">
                      <a16:colId xmlns:a16="http://schemas.microsoft.com/office/drawing/2014/main" val="3300345036"/>
                    </a:ext>
                  </a:extLst>
                </a:gridCol>
                <a:gridCol w="2347145">
                  <a:extLst>
                    <a:ext uri="{9D8B030D-6E8A-4147-A177-3AD203B41FA5}">
                      <a16:colId xmlns:a16="http://schemas.microsoft.com/office/drawing/2014/main" val="114194080"/>
                    </a:ext>
                  </a:extLst>
                </a:gridCol>
              </a:tblGrid>
              <a:tr h="339190">
                <a:tc>
                  <a:txBody>
                    <a:bodyPr/>
                    <a:lstStyle/>
                    <a:p>
                      <a:endParaRPr lang="en-US" dirty="0"/>
                    </a:p>
                  </a:txBody>
                  <a:tcPr/>
                </a:tc>
                <a:tc>
                  <a:txBody>
                    <a:bodyPr/>
                    <a:lstStyle/>
                    <a:p>
                      <a:r>
                        <a:rPr lang="tr-TR" dirty="0" err="1"/>
                        <a:t>Pros</a:t>
                      </a:r>
                      <a:endParaRPr lang="en-US" dirty="0"/>
                    </a:p>
                  </a:txBody>
                  <a:tcPr/>
                </a:tc>
                <a:tc>
                  <a:txBody>
                    <a:bodyPr/>
                    <a:lstStyle/>
                    <a:p>
                      <a:r>
                        <a:rPr lang="tr-TR" dirty="0" err="1"/>
                        <a:t>Cons</a:t>
                      </a:r>
                      <a:endParaRPr lang="en-US" dirty="0"/>
                    </a:p>
                  </a:txBody>
                  <a:tcPr/>
                </a:tc>
                <a:extLst>
                  <a:ext uri="{0D108BD9-81ED-4DB2-BD59-A6C34878D82A}">
                    <a16:rowId xmlns:a16="http://schemas.microsoft.com/office/drawing/2014/main" val="3460842130"/>
                  </a:ext>
                </a:extLst>
              </a:tr>
              <a:tr h="2628721">
                <a:tc>
                  <a:txBody>
                    <a:bodyPr/>
                    <a:lstStyle/>
                    <a:p>
                      <a:r>
                        <a:rPr lang="tr-TR" dirty="0"/>
                        <a:t>2D</a:t>
                      </a:r>
                      <a:endParaRPr lang="en-US" dirty="0"/>
                    </a:p>
                  </a:txBody>
                  <a:tcPr/>
                </a:tc>
                <a:tc>
                  <a:txBody>
                    <a:bodyPr/>
                    <a:lstStyle/>
                    <a:p>
                      <a:r>
                        <a:rPr lang="en-US" sz="1600" b="0" i="0" kern="1200" dirty="0">
                          <a:solidFill>
                            <a:schemeClr val="dk1"/>
                          </a:solidFill>
                          <a:effectLst/>
                          <a:latin typeface="+mn-lt"/>
                          <a:ea typeface="+mn-ea"/>
                          <a:cs typeface="+mn-cs"/>
                        </a:rPr>
                        <a:t>-Convolutional Neural Networks are perform well over 3D data.</a:t>
                      </a:r>
                      <a:br>
                        <a:rPr lang="en-US" sz="1600" dirty="0"/>
                      </a:br>
                      <a:r>
                        <a:rPr lang="en-US" sz="1600" b="0" i="0" kern="1200" dirty="0">
                          <a:solidFill>
                            <a:schemeClr val="dk1"/>
                          </a:solidFill>
                          <a:effectLst/>
                          <a:latin typeface="+mn-lt"/>
                          <a:ea typeface="+mn-ea"/>
                          <a:cs typeface="+mn-cs"/>
                        </a:rPr>
                        <a:t>-Less computation power rather than 3D data.</a:t>
                      </a:r>
                      <a:br>
                        <a:rPr lang="en-US" sz="1600" dirty="0"/>
                      </a:br>
                      <a:r>
                        <a:rPr lang="en-US" sz="1600" b="0" i="0" kern="1200" dirty="0">
                          <a:solidFill>
                            <a:schemeClr val="dk1"/>
                          </a:solidFill>
                          <a:effectLst/>
                          <a:latin typeface="+mn-lt"/>
                          <a:ea typeface="+mn-ea"/>
                          <a:cs typeface="+mn-cs"/>
                        </a:rPr>
                        <a:t>-Less cost to equip the ego vehicle.</a:t>
                      </a:r>
                      <a:br>
                        <a:rPr lang="en-US" sz="1600" dirty="0"/>
                      </a:br>
                      <a:r>
                        <a:rPr lang="en-US" sz="1600" b="0" i="0" kern="1200" dirty="0">
                          <a:solidFill>
                            <a:schemeClr val="dk1"/>
                          </a:solidFill>
                          <a:effectLst/>
                          <a:latin typeface="+mn-lt"/>
                          <a:ea typeface="+mn-ea"/>
                          <a:cs typeface="+mn-cs"/>
                        </a:rPr>
                        <a:t>- Able to collect RGB information.</a:t>
                      </a:r>
                      <a:endParaRPr lang="en-US" sz="1600" dirty="0"/>
                    </a:p>
                  </a:txBody>
                  <a:tcPr/>
                </a:tc>
                <a:tc>
                  <a:txBody>
                    <a:bodyPr/>
                    <a:lstStyle/>
                    <a:p>
                      <a:r>
                        <a:rPr lang="en-US" sz="1600" b="0" i="0" kern="1200" dirty="0">
                          <a:solidFill>
                            <a:schemeClr val="dk1"/>
                          </a:solidFill>
                          <a:effectLst/>
                          <a:latin typeface="+mn-lt"/>
                          <a:ea typeface="+mn-ea"/>
                          <a:cs typeface="+mn-cs"/>
                        </a:rPr>
                        <a:t>- It can effect heavy sunlight improperly.</a:t>
                      </a:r>
                      <a:br>
                        <a:rPr lang="en-US" sz="1600" dirty="0"/>
                      </a:br>
                      <a:r>
                        <a:rPr lang="en-US" sz="1600" b="0" i="0" kern="1200" dirty="0">
                          <a:solidFill>
                            <a:schemeClr val="dk1"/>
                          </a:solidFill>
                          <a:effectLst/>
                          <a:latin typeface="+mn-lt"/>
                          <a:ea typeface="+mn-ea"/>
                          <a:cs typeface="+mn-cs"/>
                        </a:rPr>
                        <a:t>- Depth information is not </a:t>
                      </a:r>
                      <a:r>
                        <a:rPr lang="en-US" sz="1600" b="0" i="0" kern="1200" dirty="0" err="1">
                          <a:solidFill>
                            <a:schemeClr val="dk1"/>
                          </a:solidFill>
                          <a:effectLst/>
                          <a:latin typeface="+mn-lt"/>
                          <a:ea typeface="+mn-ea"/>
                          <a:cs typeface="+mn-cs"/>
                        </a:rPr>
                        <a:t>avai</a:t>
                      </a:r>
                      <a:r>
                        <a:rPr lang="tr-TR" sz="1600" b="0" i="0" kern="1200" dirty="0">
                          <a:solidFill>
                            <a:schemeClr val="dk1"/>
                          </a:solidFill>
                          <a:effectLst/>
                          <a:latin typeface="+mn-lt"/>
                          <a:ea typeface="+mn-ea"/>
                          <a:cs typeface="+mn-cs"/>
                        </a:rPr>
                        <a:t>l</a:t>
                      </a:r>
                      <a:r>
                        <a:rPr lang="en-US" sz="1600" b="0" i="0" kern="1200" dirty="0">
                          <a:solidFill>
                            <a:schemeClr val="dk1"/>
                          </a:solidFill>
                          <a:effectLst/>
                          <a:latin typeface="+mn-lt"/>
                          <a:ea typeface="+mn-ea"/>
                          <a:cs typeface="+mn-cs"/>
                        </a:rPr>
                        <a:t>able.</a:t>
                      </a:r>
                      <a:endParaRPr lang="en-US" sz="1600" dirty="0"/>
                    </a:p>
                  </a:txBody>
                  <a:tcPr/>
                </a:tc>
                <a:extLst>
                  <a:ext uri="{0D108BD9-81ED-4DB2-BD59-A6C34878D82A}">
                    <a16:rowId xmlns:a16="http://schemas.microsoft.com/office/drawing/2014/main" val="3406838983"/>
                  </a:ext>
                </a:extLst>
              </a:tr>
              <a:tr h="3391898">
                <a:tc>
                  <a:txBody>
                    <a:bodyPr/>
                    <a:lstStyle/>
                    <a:p>
                      <a:r>
                        <a:rPr lang="tr-TR" dirty="0"/>
                        <a:t>3D</a:t>
                      </a:r>
                      <a:endParaRPr lang="en-US" dirty="0"/>
                    </a:p>
                  </a:txBody>
                  <a:tcPr/>
                </a:tc>
                <a:tc>
                  <a:txBody>
                    <a:bodyPr/>
                    <a:lstStyle/>
                    <a:p>
                      <a:r>
                        <a:rPr lang="en-US" sz="1600" b="0" i="0" kern="1200" dirty="0">
                          <a:solidFill>
                            <a:schemeClr val="dk1"/>
                          </a:solidFill>
                          <a:effectLst/>
                          <a:latin typeface="+mn-lt"/>
                          <a:ea typeface="+mn-ea"/>
                          <a:cs typeface="+mn-cs"/>
                        </a:rPr>
                        <a:t>-LiDAR sensors are capable to scan the 3D map(360-degree) of the environment of the ego vehicle.</a:t>
                      </a:r>
                      <a:br>
                        <a:rPr lang="en-US" sz="1600" dirty="0"/>
                      </a:br>
                      <a:r>
                        <a:rPr lang="en-US" sz="1600" b="0" i="0" kern="1200" dirty="0">
                          <a:solidFill>
                            <a:schemeClr val="dk1"/>
                          </a:solidFill>
                          <a:effectLst/>
                          <a:latin typeface="+mn-lt"/>
                          <a:ea typeface="+mn-ea"/>
                          <a:cs typeface="+mn-cs"/>
                        </a:rPr>
                        <a:t>-It is able to give rapid response ( &lt; 100ms&amp;360-degree scan).</a:t>
                      </a:r>
                      <a:br>
                        <a:rPr lang="en-US" sz="1600" dirty="0"/>
                      </a:br>
                      <a:r>
                        <a:rPr lang="en-US" sz="1600" b="0" i="0" kern="1200" dirty="0">
                          <a:solidFill>
                            <a:schemeClr val="dk1"/>
                          </a:solidFill>
                          <a:effectLst/>
                          <a:latin typeface="+mn-lt"/>
                          <a:ea typeface="+mn-ea"/>
                          <a:cs typeface="+mn-cs"/>
                        </a:rPr>
                        <a:t>- Usually better performance than 2D</a:t>
                      </a:r>
                      <a:br>
                        <a:rPr lang="en-US" sz="1600" dirty="0"/>
                      </a:br>
                      <a:r>
                        <a:rPr lang="en-US" sz="1600" b="0" i="0" kern="1200" dirty="0">
                          <a:solidFill>
                            <a:schemeClr val="dk1"/>
                          </a:solidFill>
                          <a:effectLst/>
                          <a:latin typeface="+mn-lt"/>
                          <a:ea typeface="+mn-ea"/>
                          <a:cs typeface="+mn-cs"/>
                        </a:rPr>
                        <a:t>- It works well both in daylight and nightlight.</a:t>
                      </a:r>
                      <a:endParaRPr lang="en-US" sz="1600" dirty="0"/>
                    </a:p>
                  </a:txBody>
                  <a:tcPr/>
                </a:tc>
                <a:tc>
                  <a:txBody>
                    <a:bodyPr/>
                    <a:lstStyle/>
                    <a:p>
                      <a:r>
                        <a:rPr lang="en-US" sz="1600" b="0" i="0" kern="1200" dirty="0">
                          <a:solidFill>
                            <a:schemeClr val="dk1"/>
                          </a:solidFill>
                          <a:effectLst/>
                          <a:latin typeface="+mn-lt"/>
                          <a:ea typeface="+mn-ea"/>
                          <a:cs typeface="+mn-cs"/>
                        </a:rPr>
                        <a:t>-It is unreliable in heavy rains .</a:t>
                      </a:r>
                      <a:br>
                        <a:rPr lang="en-US" sz="1600" dirty="0"/>
                      </a:br>
                      <a:r>
                        <a:rPr lang="en-US" sz="1600" b="0" i="0" kern="1200" dirty="0">
                          <a:solidFill>
                            <a:schemeClr val="dk1"/>
                          </a:solidFill>
                          <a:effectLst/>
                          <a:latin typeface="+mn-lt"/>
                          <a:ea typeface="+mn-ea"/>
                          <a:cs typeface="+mn-cs"/>
                        </a:rPr>
                        <a:t>- LiDAR collects massive and complex data which require comprehensive data analyze skill.</a:t>
                      </a:r>
                      <a:endParaRPr lang="en-US" sz="1600" dirty="0"/>
                    </a:p>
                  </a:txBody>
                  <a:tcPr/>
                </a:tc>
                <a:extLst>
                  <a:ext uri="{0D108BD9-81ED-4DB2-BD59-A6C34878D82A}">
                    <a16:rowId xmlns:a16="http://schemas.microsoft.com/office/drawing/2014/main" val="1507870655"/>
                  </a:ext>
                </a:extLst>
              </a:tr>
            </a:tbl>
          </a:graphicData>
        </a:graphic>
      </p:graphicFrame>
    </p:spTree>
    <p:extLst>
      <p:ext uri="{BB962C8B-B14F-4D97-AF65-F5344CB8AC3E}">
        <p14:creationId xmlns:p14="http://schemas.microsoft.com/office/powerpoint/2010/main" val="6799817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4"/>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5426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57047" y="-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6554339"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310878"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2" name="Resim 1">
            <a:extLst>
              <a:ext uri="{FF2B5EF4-FFF2-40B4-BE49-F238E27FC236}">
                <a16:creationId xmlns:a16="http://schemas.microsoft.com/office/drawing/2014/main" id="{66AA0D0E-098E-4558-9621-1553E1C22C69}"/>
              </a:ext>
            </a:extLst>
          </p:cNvPr>
          <p:cNvPicPr>
            <a:picLocks noChangeAspect="1"/>
          </p:cNvPicPr>
          <p:nvPr/>
        </p:nvPicPr>
        <p:blipFill rotWithShape="1">
          <a:blip r:embed="rId3"/>
          <a:srcRect l="3417" t="22924" r="32292" b="7903"/>
          <a:stretch/>
        </p:blipFill>
        <p:spPr>
          <a:xfrm>
            <a:off x="2590239" y="2516726"/>
            <a:ext cx="6635604" cy="4015978"/>
          </a:xfrm>
          <a:prstGeom prst="rect">
            <a:avLst/>
          </a:prstGeom>
        </p:spPr>
      </p:pic>
      <p:sp>
        <p:nvSpPr>
          <p:cNvPr id="3" name="Metin kutusu 2">
            <a:extLst>
              <a:ext uri="{FF2B5EF4-FFF2-40B4-BE49-F238E27FC236}">
                <a16:creationId xmlns:a16="http://schemas.microsoft.com/office/drawing/2014/main" id="{575FE3EF-5BBD-4059-91A7-FF4D6B814D9B}"/>
              </a:ext>
            </a:extLst>
          </p:cNvPr>
          <p:cNvSpPr txBox="1"/>
          <p:nvPr/>
        </p:nvSpPr>
        <p:spPr>
          <a:xfrm>
            <a:off x="2590239" y="974785"/>
            <a:ext cx="6631400"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tr-TR" dirty="0"/>
              <a:t>Data </a:t>
            </a:r>
            <a:r>
              <a:rPr lang="tr-TR" dirty="0" err="1"/>
              <a:t>collected</a:t>
            </a:r>
            <a:r>
              <a:rPr lang="tr-TR" dirty="0"/>
              <a:t> </a:t>
            </a:r>
            <a:r>
              <a:rPr lang="tr-TR" dirty="0" err="1"/>
              <a:t>by</a:t>
            </a:r>
            <a:r>
              <a:rPr lang="tr-TR" dirty="0"/>
              <a:t> 10 </a:t>
            </a:r>
            <a:r>
              <a:rPr lang="tr-TR" dirty="0" err="1"/>
              <a:t>host</a:t>
            </a:r>
            <a:r>
              <a:rPr lang="tr-TR" dirty="0"/>
              <a:t> </a:t>
            </a:r>
            <a:r>
              <a:rPr lang="tr-TR" dirty="0" err="1"/>
              <a:t>cars</a:t>
            </a:r>
            <a:endParaRPr lang="tr-TR" dirty="0"/>
          </a:p>
          <a:p>
            <a:pPr marL="285750" indent="-285750">
              <a:buFont typeface="Arial" panose="020B0604020202020204" pitchFamily="34" charset="0"/>
              <a:buChar char="•"/>
            </a:pPr>
            <a:r>
              <a:rPr lang="tr-TR" dirty="0" err="1"/>
              <a:t>Images</a:t>
            </a:r>
            <a:r>
              <a:rPr lang="tr-TR" dirty="0"/>
              <a:t> </a:t>
            </a:r>
            <a:r>
              <a:rPr lang="tr-TR" dirty="0" err="1"/>
              <a:t>are</a:t>
            </a:r>
            <a:r>
              <a:rPr lang="tr-TR" dirty="0"/>
              <a:t> </a:t>
            </a:r>
            <a:r>
              <a:rPr lang="tr-TR" dirty="0" err="1"/>
              <a:t>captured</a:t>
            </a:r>
            <a:r>
              <a:rPr lang="tr-TR" dirty="0"/>
              <a:t> </a:t>
            </a:r>
            <a:r>
              <a:rPr lang="tr-TR" dirty="0" err="1"/>
              <a:t>with</a:t>
            </a:r>
            <a:r>
              <a:rPr lang="tr-TR" dirty="0"/>
              <a:t> 7 </a:t>
            </a:r>
            <a:r>
              <a:rPr lang="tr-TR" dirty="0" err="1"/>
              <a:t>cameras</a:t>
            </a:r>
            <a:endParaRPr lang="tr-TR" dirty="0"/>
          </a:p>
          <a:p>
            <a:pPr marL="285750" indent="-285750">
              <a:buFont typeface="Arial" panose="020B0604020202020204" pitchFamily="34" charset="0"/>
              <a:buChar char="•"/>
            </a:pPr>
            <a:r>
              <a:rPr lang="tr-TR" dirty="0"/>
              <a:t>LIDAR data </a:t>
            </a:r>
            <a:r>
              <a:rPr lang="tr-TR" dirty="0" err="1"/>
              <a:t>captured</a:t>
            </a:r>
            <a:r>
              <a:rPr lang="tr-TR" dirty="0"/>
              <a:t> </a:t>
            </a:r>
            <a:r>
              <a:rPr lang="tr-TR" dirty="0" err="1"/>
              <a:t>by</a:t>
            </a:r>
            <a:r>
              <a:rPr lang="tr-TR" dirty="0"/>
              <a:t> 3 </a:t>
            </a:r>
            <a:r>
              <a:rPr lang="tr-TR" dirty="0" err="1"/>
              <a:t>sensors</a:t>
            </a:r>
            <a:r>
              <a:rPr lang="tr-TR" dirty="0"/>
              <a:t>. </a:t>
            </a:r>
            <a:r>
              <a:rPr lang="tr-TR" dirty="0" err="1"/>
              <a:t>One</a:t>
            </a:r>
            <a:r>
              <a:rPr lang="tr-TR" dirty="0"/>
              <a:t> sensor at </a:t>
            </a:r>
            <a:r>
              <a:rPr lang="tr-TR" dirty="0" err="1"/>
              <a:t>the</a:t>
            </a:r>
            <a:r>
              <a:rPr lang="tr-TR" dirty="0"/>
              <a:t> top of </a:t>
            </a:r>
            <a:r>
              <a:rPr lang="tr-TR" dirty="0" err="1"/>
              <a:t>the</a:t>
            </a:r>
            <a:r>
              <a:rPr lang="tr-TR" dirty="0"/>
              <a:t> car </a:t>
            </a:r>
            <a:r>
              <a:rPr lang="tr-TR" dirty="0" err="1"/>
              <a:t>and</a:t>
            </a:r>
            <a:r>
              <a:rPr lang="tr-TR" dirty="0"/>
              <a:t> </a:t>
            </a:r>
            <a:r>
              <a:rPr lang="tr-TR" dirty="0" err="1"/>
              <a:t>two</a:t>
            </a:r>
            <a:r>
              <a:rPr lang="tr-TR" dirty="0"/>
              <a:t> </a:t>
            </a:r>
            <a:r>
              <a:rPr lang="tr-TR" dirty="0" err="1"/>
              <a:t>sensors</a:t>
            </a:r>
            <a:r>
              <a:rPr lang="tr-TR" dirty="0"/>
              <a:t> at </a:t>
            </a:r>
            <a:r>
              <a:rPr lang="tr-TR" dirty="0" err="1"/>
              <a:t>the</a:t>
            </a:r>
            <a:r>
              <a:rPr lang="tr-TR" dirty="0"/>
              <a:t> </a:t>
            </a:r>
            <a:r>
              <a:rPr lang="tr-TR" dirty="0" err="1"/>
              <a:t>front</a:t>
            </a:r>
            <a:r>
              <a:rPr lang="tr-TR" dirty="0"/>
              <a:t>, </a:t>
            </a:r>
            <a:r>
              <a:rPr lang="tr-TR" dirty="0" err="1"/>
              <a:t>under</a:t>
            </a:r>
            <a:r>
              <a:rPr lang="tr-TR" dirty="0"/>
              <a:t> </a:t>
            </a:r>
            <a:r>
              <a:rPr lang="tr-TR" dirty="0" err="1"/>
              <a:t>the</a:t>
            </a:r>
            <a:r>
              <a:rPr lang="tr-TR" dirty="0"/>
              <a:t> </a:t>
            </a:r>
            <a:r>
              <a:rPr lang="tr-TR" dirty="0" err="1"/>
              <a:t>lights</a:t>
            </a:r>
            <a:r>
              <a:rPr lang="tr-TR" dirty="0"/>
              <a:t>.</a:t>
            </a:r>
            <a:endParaRPr lang="en-US" dirty="0"/>
          </a:p>
        </p:txBody>
      </p:sp>
      <p:sp>
        <p:nvSpPr>
          <p:cNvPr id="51" name="TextBox 31">
            <a:extLst>
              <a:ext uri="{FF2B5EF4-FFF2-40B4-BE49-F238E27FC236}">
                <a16:creationId xmlns:a16="http://schemas.microsoft.com/office/drawing/2014/main" id="{B5C2A844-91AF-467B-9102-AF1083D09DA2}"/>
              </a:ext>
            </a:extLst>
          </p:cNvPr>
          <p:cNvSpPr txBox="1"/>
          <p:nvPr/>
        </p:nvSpPr>
        <p:spPr>
          <a:xfrm rot="16200000">
            <a:off x="9896723" y="318960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spTree>
    <p:extLst>
      <p:ext uri="{BB962C8B-B14F-4D97-AF65-F5344CB8AC3E}">
        <p14:creationId xmlns:p14="http://schemas.microsoft.com/office/powerpoint/2010/main" val="23462568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4"/>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5426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48421" y="-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6554339"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310878"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72" name="TextBox 31">
            <a:extLst>
              <a:ext uri="{FF2B5EF4-FFF2-40B4-BE49-F238E27FC236}">
                <a16:creationId xmlns:a16="http://schemas.microsoft.com/office/drawing/2014/main" id="{3EE1251B-56C4-49EA-B8D8-A1BDAD904100}"/>
              </a:ext>
            </a:extLst>
          </p:cNvPr>
          <p:cNvSpPr txBox="1"/>
          <p:nvPr/>
        </p:nvSpPr>
        <p:spPr>
          <a:xfrm rot="16200000">
            <a:off x="9896723" y="318960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grpSp>
        <p:nvGrpSpPr>
          <p:cNvPr id="114" name="Group 9">
            <a:extLst>
              <a:ext uri="{FF2B5EF4-FFF2-40B4-BE49-F238E27FC236}">
                <a16:creationId xmlns:a16="http://schemas.microsoft.com/office/drawing/2014/main" id="{CED84B6D-8E36-47F7-9918-999FE0139C86}"/>
              </a:ext>
            </a:extLst>
          </p:cNvPr>
          <p:cNvGrpSpPr/>
          <p:nvPr/>
        </p:nvGrpSpPr>
        <p:grpSpPr>
          <a:xfrm>
            <a:off x="2242592" y="1562100"/>
            <a:ext cx="1805441" cy="1866900"/>
            <a:chOff x="1357484" y="2209800"/>
            <a:chExt cx="1805441" cy="1866900"/>
          </a:xfrm>
        </p:grpSpPr>
        <p:sp>
          <p:nvSpPr>
            <p:cNvPr id="115" name="Rectangle: Top Corners Rounded 10">
              <a:extLst>
                <a:ext uri="{FF2B5EF4-FFF2-40B4-BE49-F238E27FC236}">
                  <a16:creationId xmlns:a16="http://schemas.microsoft.com/office/drawing/2014/main" id="{D97C2CE3-15E0-4300-87B5-64DAA3977649}"/>
                </a:ext>
              </a:extLst>
            </p:cNvPr>
            <p:cNvSpPr/>
            <p:nvPr/>
          </p:nvSpPr>
          <p:spPr>
            <a:xfrm>
              <a:off x="1494518" y="2209800"/>
              <a:ext cx="1591582" cy="1866900"/>
            </a:xfrm>
            <a:prstGeom prst="round2SameRect">
              <a:avLst>
                <a:gd name="adj1" fmla="val 12063"/>
                <a:gd name="adj2" fmla="val 0"/>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
              <a:extLst>
                <a:ext uri="{FF2B5EF4-FFF2-40B4-BE49-F238E27FC236}">
                  <a16:creationId xmlns:a16="http://schemas.microsoft.com/office/drawing/2014/main" id="{089A277E-AEF5-441B-8E3C-931659A889FC}"/>
                </a:ext>
              </a:extLst>
            </p:cNvPr>
            <p:cNvSpPr txBox="1"/>
            <p:nvPr/>
          </p:nvSpPr>
          <p:spPr>
            <a:xfrm>
              <a:off x="1357484" y="2410061"/>
              <a:ext cx="1805441" cy="646331"/>
            </a:xfrm>
            <a:prstGeom prst="rect">
              <a:avLst/>
            </a:prstGeom>
            <a:noFill/>
          </p:spPr>
          <p:txBody>
            <a:bodyPr wrap="square" rtlCol="0">
              <a:spAutoFit/>
            </a:bodyPr>
            <a:lstStyle/>
            <a:p>
              <a:pPr algn="ctr"/>
              <a:r>
                <a:rPr lang="tr-TR" sz="3600" b="1" dirty="0">
                  <a:solidFill>
                    <a:srgbClr val="E6E7E9"/>
                  </a:solidFill>
                  <a:latin typeface="Tw Cen MT" panose="020B0602020104020603" pitchFamily="34" charset="0"/>
                </a:rPr>
                <a:t>192.276</a:t>
              </a:r>
              <a:endParaRPr lang="en-US" sz="3600" b="1" dirty="0">
                <a:solidFill>
                  <a:srgbClr val="E6E7E9"/>
                </a:solidFill>
                <a:latin typeface="Tw Cen MT" panose="020B0602020104020603" pitchFamily="34" charset="0"/>
              </a:endParaRPr>
            </a:p>
          </p:txBody>
        </p:sp>
        <p:sp>
          <p:nvSpPr>
            <p:cNvPr id="117" name="TextBox 12">
              <a:extLst>
                <a:ext uri="{FF2B5EF4-FFF2-40B4-BE49-F238E27FC236}">
                  <a16:creationId xmlns:a16="http://schemas.microsoft.com/office/drawing/2014/main" id="{7337B7D6-B356-44F9-AA8A-0BEE58F2233E}"/>
                </a:ext>
              </a:extLst>
            </p:cNvPr>
            <p:cNvSpPr txBox="1"/>
            <p:nvPr/>
          </p:nvSpPr>
          <p:spPr>
            <a:xfrm>
              <a:off x="1843092" y="2563851"/>
              <a:ext cx="894432"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sp>
        <p:nvSpPr>
          <p:cNvPr id="118" name="Freeform: Shape 13">
            <a:extLst>
              <a:ext uri="{FF2B5EF4-FFF2-40B4-BE49-F238E27FC236}">
                <a16:creationId xmlns:a16="http://schemas.microsoft.com/office/drawing/2014/main" id="{284EC5AA-7B02-4886-B968-04EEDC792BB4}"/>
              </a:ext>
            </a:extLst>
          </p:cNvPr>
          <p:cNvSpPr/>
          <p:nvPr/>
        </p:nvSpPr>
        <p:spPr>
          <a:xfrm flipV="1">
            <a:off x="2379626" y="24955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6">
            <a:extLst>
              <a:ext uri="{FF2B5EF4-FFF2-40B4-BE49-F238E27FC236}">
                <a16:creationId xmlns:a16="http://schemas.microsoft.com/office/drawing/2014/main" id="{5A640C8E-F2D6-48CB-9AE9-079D008EEDDB}"/>
              </a:ext>
            </a:extLst>
          </p:cNvPr>
          <p:cNvGrpSpPr/>
          <p:nvPr/>
        </p:nvGrpSpPr>
        <p:grpSpPr>
          <a:xfrm>
            <a:off x="2373957" y="3189742"/>
            <a:ext cx="1591582" cy="617162"/>
            <a:chOff x="1488849" y="3837442"/>
            <a:chExt cx="1591582" cy="617162"/>
          </a:xfrm>
        </p:grpSpPr>
        <p:sp>
          <p:nvSpPr>
            <p:cNvPr id="120" name="TextBox 17">
              <a:extLst>
                <a:ext uri="{FF2B5EF4-FFF2-40B4-BE49-F238E27FC236}">
                  <a16:creationId xmlns:a16="http://schemas.microsoft.com/office/drawing/2014/main" id="{56549947-47E0-4B9C-9DD4-7EB54C5AC030}"/>
                </a:ext>
              </a:extLst>
            </p:cNvPr>
            <p:cNvSpPr txBox="1"/>
            <p:nvPr/>
          </p:nvSpPr>
          <p:spPr>
            <a:xfrm>
              <a:off x="1488849" y="3837442"/>
              <a:ext cx="1591582" cy="369332"/>
            </a:xfrm>
            <a:prstGeom prst="rect">
              <a:avLst/>
            </a:prstGeom>
            <a:noFill/>
          </p:spPr>
          <p:txBody>
            <a:bodyPr wrap="square" rtlCol="0">
              <a:spAutoFit/>
            </a:bodyPr>
            <a:lstStyle/>
            <a:p>
              <a:pPr algn="ctr"/>
              <a:r>
                <a:rPr lang="tr-TR" b="1" dirty="0" err="1">
                  <a:solidFill>
                    <a:srgbClr val="5D7373"/>
                  </a:solidFill>
                  <a:latin typeface="Tw Cen MT" panose="020B0602020104020603" pitchFamily="34" charset="0"/>
                </a:rPr>
                <a:t>Camera</a:t>
              </a:r>
              <a:r>
                <a:rPr lang="tr-TR" b="1" dirty="0">
                  <a:solidFill>
                    <a:srgbClr val="5D7373"/>
                  </a:solidFill>
                  <a:latin typeface="Tw Cen MT" panose="020B0602020104020603" pitchFamily="34" charset="0"/>
                </a:rPr>
                <a:t> Data</a:t>
              </a:r>
              <a:endParaRPr lang="en-US" b="1" dirty="0">
                <a:solidFill>
                  <a:srgbClr val="5D7373"/>
                </a:solidFill>
                <a:latin typeface="Tw Cen MT" panose="020B0602020104020603" pitchFamily="34" charset="0"/>
              </a:endParaRPr>
            </a:p>
          </p:txBody>
        </p:sp>
        <p:sp>
          <p:nvSpPr>
            <p:cNvPr id="121" name="TextBox 18">
              <a:extLst>
                <a:ext uri="{FF2B5EF4-FFF2-40B4-BE49-F238E27FC236}">
                  <a16:creationId xmlns:a16="http://schemas.microsoft.com/office/drawing/2014/main" id="{3F563819-0D2A-4DE4-A2C1-B9B8F479DF27}"/>
                </a:ext>
              </a:extLst>
            </p:cNvPr>
            <p:cNvSpPr txBox="1"/>
            <p:nvPr/>
          </p:nvSpPr>
          <p:spPr>
            <a:xfrm>
              <a:off x="1488849" y="4146827"/>
              <a:ext cx="1591582" cy="307777"/>
            </a:xfrm>
            <a:prstGeom prst="rect">
              <a:avLst/>
            </a:prstGeom>
            <a:noFill/>
          </p:spPr>
          <p:txBody>
            <a:bodyPr wrap="square" rtlCol="0">
              <a:spAutoFit/>
            </a:bodyPr>
            <a:lstStyle/>
            <a:p>
              <a:pPr algn="ctr"/>
              <a:r>
                <a:rPr lang="tr-TR" sz="1400" b="1" dirty="0" err="1">
                  <a:solidFill>
                    <a:srgbClr val="A6A6A6"/>
                  </a:solidFill>
                  <a:latin typeface="Tw Cen MT" panose="020B0602020104020603" pitchFamily="34" charset="0"/>
                </a:rPr>
                <a:t>For</a:t>
              </a:r>
              <a:r>
                <a:rPr lang="tr-TR" sz="1400" b="1" dirty="0">
                  <a:solidFill>
                    <a:srgbClr val="A6A6A6"/>
                  </a:solidFill>
                  <a:latin typeface="Tw Cen MT" panose="020B0602020104020603" pitchFamily="34" charset="0"/>
                </a:rPr>
                <a:t> Test Set</a:t>
              </a:r>
              <a:endParaRPr lang="en-US" sz="1400" b="1" dirty="0">
                <a:solidFill>
                  <a:srgbClr val="A6A6A6"/>
                </a:solidFill>
                <a:latin typeface="Tw Cen MT" panose="020B0602020104020603" pitchFamily="34" charset="0"/>
              </a:endParaRPr>
            </a:p>
          </p:txBody>
        </p:sp>
      </p:grpSp>
      <p:grpSp>
        <p:nvGrpSpPr>
          <p:cNvPr id="123" name="Group 9">
            <a:extLst>
              <a:ext uri="{FF2B5EF4-FFF2-40B4-BE49-F238E27FC236}">
                <a16:creationId xmlns:a16="http://schemas.microsoft.com/office/drawing/2014/main" id="{CDF425E3-3FC1-48DB-A3E8-704FDB14A497}"/>
              </a:ext>
            </a:extLst>
          </p:cNvPr>
          <p:cNvGrpSpPr/>
          <p:nvPr/>
        </p:nvGrpSpPr>
        <p:grpSpPr>
          <a:xfrm>
            <a:off x="4052888" y="1562100"/>
            <a:ext cx="1805441" cy="1866900"/>
            <a:chOff x="1378259" y="2209800"/>
            <a:chExt cx="1805441" cy="1866900"/>
          </a:xfrm>
        </p:grpSpPr>
        <p:sp>
          <p:nvSpPr>
            <p:cNvPr id="124" name="Rectangle: Top Corners Rounded 10">
              <a:extLst>
                <a:ext uri="{FF2B5EF4-FFF2-40B4-BE49-F238E27FC236}">
                  <a16:creationId xmlns:a16="http://schemas.microsoft.com/office/drawing/2014/main" id="{CA294C75-D6F3-42D9-8772-C8D075953B2A}"/>
                </a:ext>
              </a:extLst>
            </p:cNvPr>
            <p:cNvSpPr/>
            <p:nvPr/>
          </p:nvSpPr>
          <p:spPr>
            <a:xfrm>
              <a:off x="1494518" y="2209800"/>
              <a:ext cx="1591582" cy="1866900"/>
            </a:xfrm>
            <a:prstGeom prst="round2SameRect">
              <a:avLst>
                <a:gd name="adj1" fmla="val 12063"/>
                <a:gd name="adj2" fmla="val 0"/>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1">
              <a:extLst>
                <a:ext uri="{FF2B5EF4-FFF2-40B4-BE49-F238E27FC236}">
                  <a16:creationId xmlns:a16="http://schemas.microsoft.com/office/drawing/2014/main" id="{7300E359-E98B-48C5-AB7B-B5534B8E7FC8}"/>
                </a:ext>
              </a:extLst>
            </p:cNvPr>
            <p:cNvSpPr txBox="1"/>
            <p:nvPr/>
          </p:nvSpPr>
          <p:spPr>
            <a:xfrm>
              <a:off x="1378259" y="2415623"/>
              <a:ext cx="1805441" cy="646331"/>
            </a:xfrm>
            <a:prstGeom prst="rect">
              <a:avLst/>
            </a:prstGeom>
            <a:noFill/>
          </p:spPr>
          <p:txBody>
            <a:bodyPr wrap="square" rtlCol="0">
              <a:spAutoFit/>
            </a:bodyPr>
            <a:lstStyle/>
            <a:p>
              <a:pPr algn="ctr"/>
              <a:r>
                <a:rPr lang="tr-TR" sz="3600" b="1" dirty="0">
                  <a:solidFill>
                    <a:srgbClr val="E6E7E9"/>
                  </a:solidFill>
                  <a:latin typeface="Tw Cen MT" panose="020B0602020104020603" pitchFamily="34" charset="0"/>
                </a:rPr>
                <a:t>158.757</a:t>
              </a:r>
              <a:endParaRPr lang="en-US" sz="3600" b="1" dirty="0">
                <a:solidFill>
                  <a:srgbClr val="E6E7E9"/>
                </a:solidFill>
                <a:latin typeface="Tw Cen MT" panose="020B0602020104020603" pitchFamily="34" charset="0"/>
              </a:endParaRPr>
            </a:p>
          </p:txBody>
        </p:sp>
        <p:sp>
          <p:nvSpPr>
            <p:cNvPr id="126" name="TextBox 12">
              <a:extLst>
                <a:ext uri="{FF2B5EF4-FFF2-40B4-BE49-F238E27FC236}">
                  <a16:creationId xmlns:a16="http://schemas.microsoft.com/office/drawing/2014/main" id="{365A8D9C-6F89-48E7-B8DC-44D3B6EE5A3F}"/>
                </a:ext>
              </a:extLst>
            </p:cNvPr>
            <p:cNvSpPr txBox="1"/>
            <p:nvPr/>
          </p:nvSpPr>
          <p:spPr>
            <a:xfrm>
              <a:off x="1843092" y="2563851"/>
              <a:ext cx="894432"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sp>
        <p:nvSpPr>
          <p:cNvPr id="127" name="Freeform: Shape 13">
            <a:extLst>
              <a:ext uri="{FF2B5EF4-FFF2-40B4-BE49-F238E27FC236}">
                <a16:creationId xmlns:a16="http://schemas.microsoft.com/office/drawing/2014/main" id="{079299C2-E4F5-4578-AA13-C54A3B6A3053}"/>
              </a:ext>
            </a:extLst>
          </p:cNvPr>
          <p:cNvSpPr/>
          <p:nvPr/>
        </p:nvSpPr>
        <p:spPr>
          <a:xfrm flipV="1">
            <a:off x="4169147" y="24955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6">
            <a:extLst>
              <a:ext uri="{FF2B5EF4-FFF2-40B4-BE49-F238E27FC236}">
                <a16:creationId xmlns:a16="http://schemas.microsoft.com/office/drawing/2014/main" id="{5A89F6F3-464C-45E9-825F-FFBBA94430D3}"/>
              </a:ext>
            </a:extLst>
          </p:cNvPr>
          <p:cNvGrpSpPr/>
          <p:nvPr/>
        </p:nvGrpSpPr>
        <p:grpSpPr>
          <a:xfrm>
            <a:off x="4163478" y="3189742"/>
            <a:ext cx="1591582" cy="617162"/>
            <a:chOff x="1488849" y="3837442"/>
            <a:chExt cx="1591582" cy="617162"/>
          </a:xfrm>
        </p:grpSpPr>
        <p:sp>
          <p:nvSpPr>
            <p:cNvPr id="129" name="TextBox 17">
              <a:extLst>
                <a:ext uri="{FF2B5EF4-FFF2-40B4-BE49-F238E27FC236}">
                  <a16:creationId xmlns:a16="http://schemas.microsoft.com/office/drawing/2014/main" id="{DD2606A5-F8E5-40FA-9339-5590AA672E09}"/>
                </a:ext>
              </a:extLst>
            </p:cNvPr>
            <p:cNvSpPr txBox="1"/>
            <p:nvPr/>
          </p:nvSpPr>
          <p:spPr>
            <a:xfrm>
              <a:off x="1488849" y="3837442"/>
              <a:ext cx="1591582" cy="369332"/>
            </a:xfrm>
            <a:prstGeom prst="rect">
              <a:avLst/>
            </a:prstGeom>
            <a:noFill/>
          </p:spPr>
          <p:txBody>
            <a:bodyPr wrap="square" rtlCol="0">
              <a:spAutoFit/>
            </a:bodyPr>
            <a:lstStyle/>
            <a:p>
              <a:pPr algn="ctr"/>
              <a:r>
                <a:rPr lang="tr-TR" b="1" dirty="0" err="1">
                  <a:solidFill>
                    <a:srgbClr val="5D7373"/>
                  </a:solidFill>
                  <a:latin typeface="Tw Cen MT" panose="020B0602020104020603" pitchFamily="34" charset="0"/>
                </a:rPr>
                <a:t>Camera</a:t>
              </a:r>
              <a:r>
                <a:rPr lang="tr-TR" b="1" dirty="0">
                  <a:solidFill>
                    <a:srgbClr val="5D7373"/>
                  </a:solidFill>
                  <a:latin typeface="Tw Cen MT" panose="020B0602020104020603" pitchFamily="34" charset="0"/>
                </a:rPr>
                <a:t> Data</a:t>
              </a:r>
              <a:endParaRPr lang="en-US" b="1" dirty="0">
                <a:solidFill>
                  <a:srgbClr val="5D7373"/>
                </a:solidFill>
                <a:latin typeface="Tw Cen MT" panose="020B0602020104020603" pitchFamily="34" charset="0"/>
              </a:endParaRPr>
            </a:p>
          </p:txBody>
        </p:sp>
        <p:sp>
          <p:nvSpPr>
            <p:cNvPr id="130" name="TextBox 18">
              <a:extLst>
                <a:ext uri="{FF2B5EF4-FFF2-40B4-BE49-F238E27FC236}">
                  <a16:creationId xmlns:a16="http://schemas.microsoft.com/office/drawing/2014/main" id="{FE661FDF-906B-4E9D-850C-2B413141207A}"/>
                </a:ext>
              </a:extLst>
            </p:cNvPr>
            <p:cNvSpPr txBox="1"/>
            <p:nvPr/>
          </p:nvSpPr>
          <p:spPr>
            <a:xfrm>
              <a:off x="1488849" y="4146827"/>
              <a:ext cx="1591582" cy="307777"/>
            </a:xfrm>
            <a:prstGeom prst="rect">
              <a:avLst/>
            </a:prstGeom>
            <a:noFill/>
          </p:spPr>
          <p:txBody>
            <a:bodyPr wrap="square" rtlCol="0">
              <a:spAutoFit/>
            </a:bodyPr>
            <a:lstStyle/>
            <a:p>
              <a:pPr algn="ctr"/>
              <a:r>
                <a:rPr lang="tr-TR" sz="1400" b="1" dirty="0" err="1">
                  <a:solidFill>
                    <a:srgbClr val="A6A6A6"/>
                  </a:solidFill>
                  <a:latin typeface="Tw Cen MT" panose="020B0602020104020603" pitchFamily="34" charset="0"/>
                </a:rPr>
                <a:t>For</a:t>
              </a:r>
              <a:r>
                <a:rPr lang="tr-TR" sz="1400" b="1" dirty="0">
                  <a:solidFill>
                    <a:srgbClr val="A6A6A6"/>
                  </a:solidFill>
                  <a:latin typeface="Tw Cen MT" panose="020B0602020104020603" pitchFamily="34" charset="0"/>
                </a:rPr>
                <a:t> Training Set</a:t>
              </a:r>
              <a:endParaRPr lang="en-US" sz="1400" b="1" dirty="0">
                <a:solidFill>
                  <a:srgbClr val="A6A6A6"/>
                </a:solidFill>
                <a:latin typeface="Tw Cen MT" panose="020B0602020104020603" pitchFamily="34" charset="0"/>
              </a:endParaRPr>
            </a:p>
          </p:txBody>
        </p:sp>
      </p:grpSp>
      <p:grpSp>
        <p:nvGrpSpPr>
          <p:cNvPr id="150" name="Group 9">
            <a:extLst>
              <a:ext uri="{FF2B5EF4-FFF2-40B4-BE49-F238E27FC236}">
                <a16:creationId xmlns:a16="http://schemas.microsoft.com/office/drawing/2014/main" id="{E4A4268E-8FE9-4D79-BEA7-93BFF4D567C5}"/>
              </a:ext>
            </a:extLst>
          </p:cNvPr>
          <p:cNvGrpSpPr/>
          <p:nvPr/>
        </p:nvGrpSpPr>
        <p:grpSpPr>
          <a:xfrm>
            <a:off x="5846082" y="1575658"/>
            <a:ext cx="1805441" cy="1866900"/>
            <a:chOff x="1365631" y="2209800"/>
            <a:chExt cx="1805441" cy="1866900"/>
          </a:xfrm>
        </p:grpSpPr>
        <p:sp>
          <p:nvSpPr>
            <p:cNvPr id="151" name="Rectangle: Top Corners Rounded 10">
              <a:extLst>
                <a:ext uri="{FF2B5EF4-FFF2-40B4-BE49-F238E27FC236}">
                  <a16:creationId xmlns:a16="http://schemas.microsoft.com/office/drawing/2014/main" id="{DDCC1A66-7060-4B1C-B329-A2B9E0EF96F8}"/>
                </a:ext>
              </a:extLst>
            </p:cNvPr>
            <p:cNvSpPr/>
            <p:nvPr/>
          </p:nvSpPr>
          <p:spPr>
            <a:xfrm>
              <a:off x="1494518" y="2209800"/>
              <a:ext cx="1591582" cy="1866900"/>
            </a:xfrm>
            <a:prstGeom prst="round2SameRect">
              <a:avLst>
                <a:gd name="adj1" fmla="val 12063"/>
                <a:gd name="adj2" fmla="val 0"/>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1">
              <a:extLst>
                <a:ext uri="{FF2B5EF4-FFF2-40B4-BE49-F238E27FC236}">
                  <a16:creationId xmlns:a16="http://schemas.microsoft.com/office/drawing/2014/main" id="{98117E95-8A70-4CE2-8F16-61B6B8F3C048}"/>
                </a:ext>
              </a:extLst>
            </p:cNvPr>
            <p:cNvSpPr txBox="1"/>
            <p:nvPr/>
          </p:nvSpPr>
          <p:spPr>
            <a:xfrm>
              <a:off x="1365631" y="2407627"/>
              <a:ext cx="1805441" cy="646331"/>
            </a:xfrm>
            <a:prstGeom prst="rect">
              <a:avLst/>
            </a:prstGeom>
            <a:noFill/>
          </p:spPr>
          <p:txBody>
            <a:bodyPr wrap="square" rtlCol="0">
              <a:spAutoFit/>
            </a:bodyPr>
            <a:lstStyle/>
            <a:p>
              <a:pPr algn="ctr"/>
              <a:r>
                <a:rPr lang="tr-TR" sz="3600" b="1" dirty="0">
                  <a:solidFill>
                    <a:srgbClr val="E6E7E9"/>
                  </a:solidFill>
                  <a:latin typeface="Tw Cen MT" panose="020B0602020104020603" pitchFamily="34" charset="0"/>
                </a:rPr>
                <a:t>30.744</a:t>
              </a:r>
              <a:endParaRPr lang="en-US" sz="3600" b="1" dirty="0">
                <a:solidFill>
                  <a:srgbClr val="E6E7E9"/>
                </a:solidFill>
                <a:latin typeface="Tw Cen MT" panose="020B0602020104020603" pitchFamily="34" charset="0"/>
              </a:endParaRPr>
            </a:p>
          </p:txBody>
        </p:sp>
        <p:sp>
          <p:nvSpPr>
            <p:cNvPr id="153" name="TextBox 12">
              <a:extLst>
                <a:ext uri="{FF2B5EF4-FFF2-40B4-BE49-F238E27FC236}">
                  <a16:creationId xmlns:a16="http://schemas.microsoft.com/office/drawing/2014/main" id="{7C6B0117-1D32-46A5-A4B2-B6AE07B24674}"/>
                </a:ext>
              </a:extLst>
            </p:cNvPr>
            <p:cNvSpPr txBox="1"/>
            <p:nvPr/>
          </p:nvSpPr>
          <p:spPr>
            <a:xfrm>
              <a:off x="1843092" y="2563851"/>
              <a:ext cx="894432"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sp>
        <p:nvSpPr>
          <p:cNvPr id="154" name="Freeform: Shape 13">
            <a:extLst>
              <a:ext uri="{FF2B5EF4-FFF2-40B4-BE49-F238E27FC236}">
                <a16:creationId xmlns:a16="http://schemas.microsoft.com/office/drawing/2014/main" id="{AD23466B-E013-4A2B-8DAB-35F44371E664}"/>
              </a:ext>
            </a:extLst>
          </p:cNvPr>
          <p:cNvSpPr/>
          <p:nvPr/>
        </p:nvSpPr>
        <p:spPr>
          <a:xfrm flipV="1">
            <a:off x="5974969" y="2509108"/>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6">
            <a:extLst>
              <a:ext uri="{FF2B5EF4-FFF2-40B4-BE49-F238E27FC236}">
                <a16:creationId xmlns:a16="http://schemas.microsoft.com/office/drawing/2014/main" id="{2EF1AB2D-E2DD-455E-8AE2-7DBE9A87F246}"/>
              </a:ext>
            </a:extLst>
          </p:cNvPr>
          <p:cNvGrpSpPr/>
          <p:nvPr/>
        </p:nvGrpSpPr>
        <p:grpSpPr>
          <a:xfrm>
            <a:off x="5969300" y="3203300"/>
            <a:ext cx="1591582" cy="617162"/>
            <a:chOff x="1488849" y="3837442"/>
            <a:chExt cx="1591582" cy="617162"/>
          </a:xfrm>
        </p:grpSpPr>
        <p:sp>
          <p:nvSpPr>
            <p:cNvPr id="156" name="TextBox 17">
              <a:extLst>
                <a:ext uri="{FF2B5EF4-FFF2-40B4-BE49-F238E27FC236}">
                  <a16:creationId xmlns:a16="http://schemas.microsoft.com/office/drawing/2014/main" id="{C0AA1046-4BA1-4932-AB83-1C1CF0F7E266}"/>
                </a:ext>
              </a:extLst>
            </p:cNvPr>
            <p:cNvSpPr txBox="1"/>
            <p:nvPr/>
          </p:nvSpPr>
          <p:spPr>
            <a:xfrm>
              <a:off x="1488849" y="3837442"/>
              <a:ext cx="1591582" cy="369332"/>
            </a:xfrm>
            <a:prstGeom prst="rect">
              <a:avLst/>
            </a:prstGeom>
            <a:noFill/>
          </p:spPr>
          <p:txBody>
            <a:bodyPr wrap="square" rtlCol="0">
              <a:spAutoFit/>
            </a:bodyPr>
            <a:lstStyle/>
            <a:p>
              <a:pPr algn="ctr"/>
              <a:r>
                <a:rPr lang="tr-TR" b="1" dirty="0">
                  <a:solidFill>
                    <a:srgbClr val="5D7373"/>
                  </a:solidFill>
                  <a:latin typeface="Tw Cen MT" panose="020B0602020104020603" pitchFamily="34" charset="0"/>
                </a:rPr>
                <a:t>LIDAR Data</a:t>
              </a:r>
              <a:endParaRPr lang="en-US" b="1" dirty="0">
                <a:solidFill>
                  <a:srgbClr val="5D7373"/>
                </a:solidFill>
                <a:latin typeface="Tw Cen MT" panose="020B0602020104020603" pitchFamily="34" charset="0"/>
              </a:endParaRPr>
            </a:p>
          </p:txBody>
        </p:sp>
        <p:sp>
          <p:nvSpPr>
            <p:cNvPr id="157" name="TextBox 18">
              <a:extLst>
                <a:ext uri="{FF2B5EF4-FFF2-40B4-BE49-F238E27FC236}">
                  <a16:creationId xmlns:a16="http://schemas.microsoft.com/office/drawing/2014/main" id="{1656BC6A-8C8D-4ACC-9206-290F64F27277}"/>
                </a:ext>
              </a:extLst>
            </p:cNvPr>
            <p:cNvSpPr txBox="1"/>
            <p:nvPr/>
          </p:nvSpPr>
          <p:spPr>
            <a:xfrm>
              <a:off x="1488849" y="4146827"/>
              <a:ext cx="1591582" cy="307777"/>
            </a:xfrm>
            <a:prstGeom prst="rect">
              <a:avLst/>
            </a:prstGeom>
            <a:noFill/>
          </p:spPr>
          <p:txBody>
            <a:bodyPr wrap="square" rtlCol="0">
              <a:spAutoFit/>
            </a:bodyPr>
            <a:lstStyle/>
            <a:p>
              <a:pPr algn="ctr"/>
              <a:r>
                <a:rPr lang="tr-TR" sz="1400" b="1" dirty="0" err="1">
                  <a:solidFill>
                    <a:srgbClr val="A6A6A6"/>
                  </a:solidFill>
                  <a:latin typeface="Tw Cen MT" panose="020B0602020104020603" pitchFamily="34" charset="0"/>
                </a:rPr>
                <a:t>For</a:t>
              </a:r>
              <a:r>
                <a:rPr lang="tr-TR" sz="1400" b="1" dirty="0">
                  <a:solidFill>
                    <a:srgbClr val="A6A6A6"/>
                  </a:solidFill>
                  <a:latin typeface="Tw Cen MT" panose="020B0602020104020603" pitchFamily="34" charset="0"/>
                </a:rPr>
                <a:t> Test Set</a:t>
              </a:r>
              <a:endParaRPr lang="en-US" sz="1400" b="1" dirty="0">
                <a:solidFill>
                  <a:srgbClr val="A6A6A6"/>
                </a:solidFill>
                <a:latin typeface="Tw Cen MT" panose="020B0602020104020603" pitchFamily="34" charset="0"/>
              </a:endParaRPr>
            </a:p>
          </p:txBody>
        </p:sp>
      </p:grpSp>
      <p:grpSp>
        <p:nvGrpSpPr>
          <p:cNvPr id="159" name="Group 9">
            <a:extLst>
              <a:ext uri="{FF2B5EF4-FFF2-40B4-BE49-F238E27FC236}">
                <a16:creationId xmlns:a16="http://schemas.microsoft.com/office/drawing/2014/main" id="{7ACB0DD5-216E-48F6-9A0B-785A67F023B6}"/>
              </a:ext>
            </a:extLst>
          </p:cNvPr>
          <p:cNvGrpSpPr/>
          <p:nvPr/>
        </p:nvGrpSpPr>
        <p:grpSpPr>
          <a:xfrm>
            <a:off x="7683189" y="1591382"/>
            <a:ext cx="1805441" cy="1866900"/>
            <a:chOff x="1387587" y="2209800"/>
            <a:chExt cx="1805441" cy="1866900"/>
          </a:xfrm>
        </p:grpSpPr>
        <p:sp>
          <p:nvSpPr>
            <p:cNvPr id="160" name="Rectangle: Top Corners Rounded 10">
              <a:extLst>
                <a:ext uri="{FF2B5EF4-FFF2-40B4-BE49-F238E27FC236}">
                  <a16:creationId xmlns:a16="http://schemas.microsoft.com/office/drawing/2014/main" id="{54DD5660-F5DF-4EF6-9275-EF2EE0F17B31}"/>
                </a:ext>
              </a:extLst>
            </p:cNvPr>
            <p:cNvSpPr/>
            <p:nvPr/>
          </p:nvSpPr>
          <p:spPr>
            <a:xfrm>
              <a:off x="1494518" y="2209800"/>
              <a:ext cx="1591582" cy="1866900"/>
            </a:xfrm>
            <a:prstGeom prst="round2SameRect">
              <a:avLst>
                <a:gd name="adj1" fmla="val 12063"/>
                <a:gd name="adj2" fmla="val 0"/>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Box 11">
              <a:extLst>
                <a:ext uri="{FF2B5EF4-FFF2-40B4-BE49-F238E27FC236}">
                  <a16:creationId xmlns:a16="http://schemas.microsoft.com/office/drawing/2014/main" id="{F8E6EB32-3282-440E-9BA6-36B6C79A762F}"/>
                </a:ext>
              </a:extLst>
            </p:cNvPr>
            <p:cNvSpPr txBox="1"/>
            <p:nvPr/>
          </p:nvSpPr>
          <p:spPr>
            <a:xfrm>
              <a:off x="1387587" y="2377290"/>
              <a:ext cx="1805441" cy="646331"/>
            </a:xfrm>
            <a:prstGeom prst="rect">
              <a:avLst/>
            </a:prstGeom>
            <a:noFill/>
          </p:spPr>
          <p:txBody>
            <a:bodyPr wrap="square" rtlCol="0">
              <a:spAutoFit/>
            </a:bodyPr>
            <a:lstStyle/>
            <a:p>
              <a:pPr algn="ctr"/>
              <a:r>
                <a:rPr lang="tr-TR" sz="3600" b="1" dirty="0">
                  <a:solidFill>
                    <a:srgbClr val="E6E7E9"/>
                  </a:solidFill>
                  <a:latin typeface="Tw Cen MT" panose="020B0602020104020603" pitchFamily="34" charset="0"/>
                </a:rPr>
                <a:t>27.468</a:t>
              </a:r>
              <a:endParaRPr lang="en-US" sz="3600" b="1" dirty="0">
                <a:solidFill>
                  <a:srgbClr val="E6E7E9"/>
                </a:solidFill>
                <a:latin typeface="Tw Cen MT" panose="020B0602020104020603" pitchFamily="34" charset="0"/>
              </a:endParaRPr>
            </a:p>
          </p:txBody>
        </p:sp>
        <p:sp>
          <p:nvSpPr>
            <p:cNvPr id="162" name="TextBox 12">
              <a:extLst>
                <a:ext uri="{FF2B5EF4-FFF2-40B4-BE49-F238E27FC236}">
                  <a16:creationId xmlns:a16="http://schemas.microsoft.com/office/drawing/2014/main" id="{B3F2ECCB-5B86-4C92-B054-0B5D0D7C6CB3}"/>
                </a:ext>
              </a:extLst>
            </p:cNvPr>
            <p:cNvSpPr txBox="1"/>
            <p:nvPr/>
          </p:nvSpPr>
          <p:spPr>
            <a:xfrm>
              <a:off x="1843092" y="2563851"/>
              <a:ext cx="894432"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sp>
        <p:nvSpPr>
          <p:cNvPr id="163" name="Freeform: Shape 13">
            <a:extLst>
              <a:ext uri="{FF2B5EF4-FFF2-40B4-BE49-F238E27FC236}">
                <a16:creationId xmlns:a16="http://schemas.microsoft.com/office/drawing/2014/main" id="{0EB3A99D-EF9A-4D35-9777-6F6B3F52FB7D}"/>
              </a:ext>
            </a:extLst>
          </p:cNvPr>
          <p:cNvSpPr/>
          <p:nvPr/>
        </p:nvSpPr>
        <p:spPr>
          <a:xfrm flipV="1">
            <a:off x="7790120" y="252483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4" name="Group 16">
            <a:extLst>
              <a:ext uri="{FF2B5EF4-FFF2-40B4-BE49-F238E27FC236}">
                <a16:creationId xmlns:a16="http://schemas.microsoft.com/office/drawing/2014/main" id="{E967901A-9DA3-44E4-946A-592A4EEABD4C}"/>
              </a:ext>
            </a:extLst>
          </p:cNvPr>
          <p:cNvGrpSpPr/>
          <p:nvPr/>
        </p:nvGrpSpPr>
        <p:grpSpPr>
          <a:xfrm>
            <a:off x="7784451" y="3219024"/>
            <a:ext cx="1591582" cy="617162"/>
            <a:chOff x="1488849" y="3837442"/>
            <a:chExt cx="1591582" cy="617162"/>
          </a:xfrm>
        </p:grpSpPr>
        <p:sp>
          <p:nvSpPr>
            <p:cNvPr id="165" name="TextBox 17">
              <a:extLst>
                <a:ext uri="{FF2B5EF4-FFF2-40B4-BE49-F238E27FC236}">
                  <a16:creationId xmlns:a16="http://schemas.microsoft.com/office/drawing/2014/main" id="{9C8791BA-1D8E-40CA-B663-E7CAAFCFC6D0}"/>
                </a:ext>
              </a:extLst>
            </p:cNvPr>
            <p:cNvSpPr txBox="1"/>
            <p:nvPr/>
          </p:nvSpPr>
          <p:spPr>
            <a:xfrm>
              <a:off x="1488849" y="3837442"/>
              <a:ext cx="1591582" cy="369332"/>
            </a:xfrm>
            <a:prstGeom prst="rect">
              <a:avLst/>
            </a:prstGeom>
            <a:noFill/>
          </p:spPr>
          <p:txBody>
            <a:bodyPr wrap="square" rtlCol="0">
              <a:spAutoFit/>
            </a:bodyPr>
            <a:lstStyle/>
            <a:p>
              <a:pPr algn="ctr"/>
              <a:r>
                <a:rPr lang="tr-TR" b="1" dirty="0">
                  <a:solidFill>
                    <a:srgbClr val="5D7373"/>
                  </a:solidFill>
                  <a:latin typeface="Tw Cen MT" panose="020B0602020104020603" pitchFamily="34" charset="0"/>
                </a:rPr>
                <a:t>LIDAR Data</a:t>
              </a:r>
              <a:endParaRPr lang="en-US" b="1" dirty="0">
                <a:solidFill>
                  <a:srgbClr val="5D7373"/>
                </a:solidFill>
                <a:latin typeface="Tw Cen MT" panose="020B0602020104020603" pitchFamily="34" charset="0"/>
              </a:endParaRPr>
            </a:p>
          </p:txBody>
        </p:sp>
        <p:sp>
          <p:nvSpPr>
            <p:cNvPr id="166" name="TextBox 18">
              <a:extLst>
                <a:ext uri="{FF2B5EF4-FFF2-40B4-BE49-F238E27FC236}">
                  <a16:creationId xmlns:a16="http://schemas.microsoft.com/office/drawing/2014/main" id="{D81ED309-33E8-4C19-B4BA-14E0B7FA19D2}"/>
                </a:ext>
              </a:extLst>
            </p:cNvPr>
            <p:cNvSpPr txBox="1"/>
            <p:nvPr/>
          </p:nvSpPr>
          <p:spPr>
            <a:xfrm>
              <a:off x="1488849" y="4146827"/>
              <a:ext cx="1591582" cy="307777"/>
            </a:xfrm>
            <a:prstGeom prst="rect">
              <a:avLst/>
            </a:prstGeom>
            <a:noFill/>
          </p:spPr>
          <p:txBody>
            <a:bodyPr wrap="square" rtlCol="0">
              <a:spAutoFit/>
            </a:bodyPr>
            <a:lstStyle/>
            <a:p>
              <a:pPr algn="ctr"/>
              <a:r>
                <a:rPr lang="tr-TR" sz="1400" b="1" dirty="0" err="1">
                  <a:solidFill>
                    <a:srgbClr val="A6A6A6"/>
                  </a:solidFill>
                  <a:latin typeface="Tw Cen MT" panose="020B0602020104020603" pitchFamily="34" charset="0"/>
                </a:rPr>
                <a:t>For</a:t>
              </a:r>
              <a:r>
                <a:rPr lang="tr-TR" sz="1400" b="1" dirty="0">
                  <a:solidFill>
                    <a:srgbClr val="A6A6A6"/>
                  </a:solidFill>
                  <a:latin typeface="Tw Cen MT" panose="020B0602020104020603" pitchFamily="34" charset="0"/>
                </a:rPr>
                <a:t> Training Set</a:t>
              </a:r>
              <a:endParaRPr lang="en-US" sz="1400" b="1" dirty="0">
                <a:solidFill>
                  <a:srgbClr val="A6A6A6"/>
                </a:solidFill>
                <a:latin typeface="Tw Cen MT" panose="020B0602020104020603" pitchFamily="34" charset="0"/>
              </a:endParaRPr>
            </a:p>
          </p:txBody>
        </p:sp>
      </p:grpSp>
      <p:sp>
        <p:nvSpPr>
          <p:cNvPr id="2" name="Dikdörtgen: Köşeleri Yuvarlatılmış 1">
            <a:extLst>
              <a:ext uri="{FF2B5EF4-FFF2-40B4-BE49-F238E27FC236}">
                <a16:creationId xmlns:a16="http://schemas.microsoft.com/office/drawing/2014/main" id="{4F37C4C1-BFEE-40A6-BB55-52124730D9B3}"/>
              </a:ext>
            </a:extLst>
          </p:cNvPr>
          <p:cNvSpPr/>
          <p:nvPr/>
        </p:nvSpPr>
        <p:spPr>
          <a:xfrm>
            <a:off x="4078137" y="571500"/>
            <a:ext cx="3605053" cy="524719"/>
          </a:xfrm>
          <a:prstGeom prst="round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117 GB DATA</a:t>
            </a:r>
            <a:endParaRPr lang="en-US" dirty="0"/>
          </a:p>
        </p:txBody>
      </p:sp>
      <p:pic>
        <p:nvPicPr>
          <p:cNvPr id="5" name="Resim 4" descr="açık hava nesnesi içeren bir resim&#10;&#10;Açıklama otomatik olarak oluşturuldu">
            <a:extLst>
              <a:ext uri="{FF2B5EF4-FFF2-40B4-BE49-F238E27FC236}">
                <a16:creationId xmlns:a16="http://schemas.microsoft.com/office/drawing/2014/main" id="{EA4273C8-CAC1-4C01-B4A7-E30834D2D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029" y="4040825"/>
            <a:ext cx="1458517" cy="1431056"/>
          </a:xfrm>
          <a:prstGeom prst="rect">
            <a:avLst/>
          </a:prstGeom>
        </p:spPr>
      </p:pic>
      <p:pic>
        <p:nvPicPr>
          <p:cNvPr id="8" name="Resim 7" descr="metin, ağaç, açık hava, gök içeren bir resim&#10;&#10;Açıklama otomatik olarak oluşturuldu">
            <a:extLst>
              <a:ext uri="{FF2B5EF4-FFF2-40B4-BE49-F238E27FC236}">
                <a16:creationId xmlns:a16="http://schemas.microsoft.com/office/drawing/2014/main" id="{AF154ADD-EF22-4A11-A436-97C419F67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5337" y="4040824"/>
            <a:ext cx="1401753" cy="1316035"/>
          </a:xfrm>
          <a:prstGeom prst="rect">
            <a:avLst/>
          </a:prstGeom>
        </p:spPr>
      </p:pic>
      <p:pic>
        <p:nvPicPr>
          <p:cNvPr id="12" name="Resim 11" descr="metin, elektronik eşyalar içeren bir resim&#10;&#10;Açıklama otomatik olarak oluşturuldu">
            <a:extLst>
              <a:ext uri="{FF2B5EF4-FFF2-40B4-BE49-F238E27FC236}">
                <a16:creationId xmlns:a16="http://schemas.microsoft.com/office/drawing/2014/main" id="{603A4933-3B4E-4615-806A-A6147F4DB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2394" y="4011543"/>
            <a:ext cx="1595746" cy="1460338"/>
          </a:xfrm>
          <a:prstGeom prst="rect">
            <a:avLst/>
          </a:prstGeom>
        </p:spPr>
      </p:pic>
      <p:pic>
        <p:nvPicPr>
          <p:cNvPr id="14" name="Resim 13" descr="metin, açık hava, gök, sahne içeren bir resim&#10;&#10;Açıklama otomatik olarak oluşturuldu">
            <a:extLst>
              <a:ext uri="{FF2B5EF4-FFF2-40B4-BE49-F238E27FC236}">
                <a16:creationId xmlns:a16="http://schemas.microsoft.com/office/drawing/2014/main" id="{9FE72FBC-15A0-464D-B337-1E6D5CA819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5966" y="4037195"/>
            <a:ext cx="1456367" cy="1319664"/>
          </a:xfrm>
          <a:prstGeom prst="rect">
            <a:avLst/>
          </a:prstGeom>
        </p:spPr>
      </p:pic>
    </p:spTree>
    <p:extLst>
      <p:ext uri="{BB962C8B-B14F-4D97-AF65-F5344CB8AC3E}">
        <p14:creationId xmlns:p14="http://schemas.microsoft.com/office/powerpoint/2010/main" val="316894304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anim calcmode="lin" valueType="num">
                                      <p:cBhvr>
                                        <p:cTn id="8" dur="500" fill="hold"/>
                                        <p:tgtEl>
                                          <p:spTgt spid="118"/>
                                        </p:tgtEl>
                                        <p:attrNameLst>
                                          <p:attrName>ppt_x</p:attrName>
                                        </p:attrNameLst>
                                      </p:cBhvr>
                                      <p:tavLst>
                                        <p:tav tm="0">
                                          <p:val>
                                            <p:strVal val="#ppt_x"/>
                                          </p:val>
                                        </p:tav>
                                        <p:tav tm="100000">
                                          <p:val>
                                            <p:strVal val="#ppt_x"/>
                                          </p:val>
                                        </p:tav>
                                      </p:tavLst>
                                    </p:anim>
                                    <p:anim calcmode="lin" valueType="num">
                                      <p:cBhvr>
                                        <p:cTn id="9" dur="500" fill="hold"/>
                                        <p:tgtEl>
                                          <p:spTgt spid="1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anim calcmode="lin" valueType="num">
                                      <p:cBhvr>
                                        <p:cTn id="14" dur="500" fill="hold"/>
                                        <p:tgtEl>
                                          <p:spTgt spid="114"/>
                                        </p:tgtEl>
                                        <p:attrNameLst>
                                          <p:attrName>ppt_x</p:attrName>
                                        </p:attrNameLst>
                                      </p:cBhvr>
                                      <p:tavLst>
                                        <p:tav tm="0">
                                          <p:val>
                                            <p:strVal val="#ppt_x"/>
                                          </p:val>
                                        </p:tav>
                                        <p:tav tm="100000">
                                          <p:val>
                                            <p:strVal val="#ppt_x"/>
                                          </p:val>
                                        </p:tav>
                                      </p:tavLst>
                                    </p:anim>
                                    <p:anim calcmode="lin" valueType="num">
                                      <p:cBhvr>
                                        <p:cTn id="15" dur="500" fill="hold"/>
                                        <p:tgtEl>
                                          <p:spTgt spid="1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119"/>
                                        </p:tgtEl>
                                        <p:attrNameLst>
                                          <p:attrName>style.visibility</p:attrName>
                                        </p:attrNameLst>
                                      </p:cBhvr>
                                      <p:to>
                                        <p:strVal val="visible"/>
                                      </p:to>
                                    </p:set>
                                    <p:anim calcmode="lin" valueType="num">
                                      <p:cBhvr>
                                        <p:cTn id="19" dur="500" fill="hold"/>
                                        <p:tgtEl>
                                          <p:spTgt spid="119"/>
                                        </p:tgtEl>
                                        <p:attrNameLst>
                                          <p:attrName>ppt_w</p:attrName>
                                        </p:attrNameLst>
                                      </p:cBhvr>
                                      <p:tavLst>
                                        <p:tav tm="0">
                                          <p:val>
                                            <p:fltVal val="0"/>
                                          </p:val>
                                        </p:tav>
                                        <p:tav tm="100000">
                                          <p:val>
                                            <p:strVal val="#ppt_w"/>
                                          </p:val>
                                        </p:tav>
                                      </p:tavLst>
                                    </p:anim>
                                    <p:anim calcmode="lin" valueType="num">
                                      <p:cBhvr>
                                        <p:cTn id="20" dur="500" fill="hold"/>
                                        <p:tgtEl>
                                          <p:spTgt spid="119"/>
                                        </p:tgtEl>
                                        <p:attrNameLst>
                                          <p:attrName>ppt_h</p:attrName>
                                        </p:attrNameLst>
                                      </p:cBhvr>
                                      <p:tavLst>
                                        <p:tav tm="0">
                                          <p:val>
                                            <p:fltVal val="0"/>
                                          </p:val>
                                        </p:tav>
                                        <p:tav tm="100000">
                                          <p:val>
                                            <p:strVal val="#ppt_h"/>
                                          </p:val>
                                        </p:tav>
                                      </p:tavLst>
                                    </p:anim>
                                    <p:animEffect transition="in" filter="fade">
                                      <p:cBhvr>
                                        <p:cTn id="21" dur="500"/>
                                        <p:tgtEl>
                                          <p:spTgt spid="119"/>
                                        </p:tgtEl>
                                      </p:cBhvr>
                                    </p:animEffect>
                                  </p:childTnLst>
                                </p:cTn>
                              </p:par>
                              <p:par>
                                <p:cTn id="22" presetID="53"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anim calcmode="lin" valueType="num">
                                      <p:cBhvr>
                                        <p:cTn id="32" dur="500" fill="hold"/>
                                        <p:tgtEl>
                                          <p:spTgt spid="127"/>
                                        </p:tgtEl>
                                        <p:attrNameLst>
                                          <p:attrName>ppt_x</p:attrName>
                                        </p:attrNameLst>
                                      </p:cBhvr>
                                      <p:tavLst>
                                        <p:tav tm="0">
                                          <p:val>
                                            <p:strVal val="#ppt_x"/>
                                          </p:val>
                                        </p:tav>
                                        <p:tav tm="100000">
                                          <p:val>
                                            <p:strVal val="#ppt_x"/>
                                          </p:val>
                                        </p:tav>
                                      </p:tavLst>
                                    </p:anim>
                                    <p:anim calcmode="lin" valueType="num">
                                      <p:cBhvr>
                                        <p:cTn id="33" dur="500" fill="hold"/>
                                        <p:tgtEl>
                                          <p:spTgt spid="127"/>
                                        </p:tgtEl>
                                        <p:attrNameLst>
                                          <p:attrName>ppt_y</p:attrName>
                                        </p:attrNameLst>
                                      </p:cBhvr>
                                      <p:tavLst>
                                        <p:tav tm="0">
                                          <p:val>
                                            <p:strVal val="#ppt_y+.1"/>
                                          </p:val>
                                        </p:tav>
                                        <p:tav tm="100000">
                                          <p:val>
                                            <p:strVal val="#ppt_y"/>
                                          </p:val>
                                        </p:tav>
                                      </p:tavLst>
                                    </p:anim>
                                  </p:childTnLst>
                                </p:cTn>
                              </p:par>
                            </p:childTnLst>
                          </p:cTn>
                        </p:par>
                        <p:par>
                          <p:cTn id="34" fill="hold">
                            <p:stCondLst>
                              <p:cond delay="500"/>
                            </p:stCondLst>
                            <p:childTnLst>
                              <p:par>
                                <p:cTn id="35" presetID="42" presetClass="entr" presetSubtype="0" fill="hold" nodeType="afterEffect">
                                  <p:stCondLst>
                                    <p:cond delay="250"/>
                                  </p:stCondLst>
                                  <p:childTnLst>
                                    <p:set>
                                      <p:cBhvr>
                                        <p:cTn id="36" dur="1" fill="hold">
                                          <p:stCondLst>
                                            <p:cond delay="0"/>
                                          </p:stCondLst>
                                        </p:cTn>
                                        <p:tgtEl>
                                          <p:spTgt spid="123"/>
                                        </p:tgtEl>
                                        <p:attrNameLst>
                                          <p:attrName>style.visibility</p:attrName>
                                        </p:attrNameLst>
                                      </p:cBhvr>
                                      <p:to>
                                        <p:strVal val="visible"/>
                                      </p:to>
                                    </p:set>
                                    <p:animEffect transition="in" filter="fade">
                                      <p:cBhvr>
                                        <p:cTn id="37" dur="500"/>
                                        <p:tgtEl>
                                          <p:spTgt spid="123"/>
                                        </p:tgtEl>
                                      </p:cBhvr>
                                    </p:animEffect>
                                    <p:anim calcmode="lin" valueType="num">
                                      <p:cBhvr>
                                        <p:cTn id="38" dur="500" fill="hold"/>
                                        <p:tgtEl>
                                          <p:spTgt spid="123"/>
                                        </p:tgtEl>
                                        <p:attrNameLst>
                                          <p:attrName>ppt_x</p:attrName>
                                        </p:attrNameLst>
                                      </p:cBhvr>
                                      <p:tavLst>
                                        <p:tav tm="0">
                                          <p:val>
                                            <p:strVal val="#ppt_x"/>
                                          </p:val>
                                        </p:tav>
                                        <p:tav tm="100000">
                                          <p:val>
                                            <p:strVal val="#ppt_x"/>
                                          </p:val>
                                        </p:tav>
                                      </p:tavLst>
                                    </p:anim>
                                    <p:anim calcmode="lin" valueType="num">
                                      <p:cBhvr>
                                        <p:cTn id="39" dur="500" fill="hold"/>
                                        <p:tgtEl>
                                          <p:spTgt spid="123"/>
                                        </p:tgtEl>
                                        <p:attrNameLst>
                                          <p:attrName>ppt_y</p:attrName>
                                        </p:attrNameLst>
                                      </p:cBhvr>
                                      <p:tavLst>
                                        <p:tav tm="0">
                                          <p:val>
                                            <p:strVal val="#ppt_y+.1"/>
                                          </p:val>
                                        </p:tav>
                                        <p:tav tm="100000">
                                          <p:val>
                                            <p:strVal val="#ppt_y"/>
                                          </p:val>
                                        </p:tav>
                                      </p:tavLst>
                                    </p:anim>
                                  </p:childTnLst>
                                </p:cTn>
                              </p:par>
                            </p:childTnLst>
                          </p:cTn>
                        </p:par>
                        <p:par>
                          <p:cTn id="40" fill="hold">
                            <p:stCondLst>
                              <p:cond delay="1250"/>
                            </p:stCondLst>
                            <p:childTnLst>
                              <p:par>
                                <p:cTn id="41" presetID="53" presetClass="entr" presetSubtype="16" fill="hold" nodeType="afterEffect">
                                  <p:stCondLst>
                                    <p:cond delay="0"/>
                                  </p:stCondLst>
                                  <p:childTnLst>
                                    <p:set>
                                      <p:cBhvr>
                                        <p:cTn id="42" dur="1" fill="hold">
                                          <p:stCondLst>
                                            <p:cond delay="0"/>
                                          </p:stCondLst>
                                        </p:cTn>
                                        <p:tgtEl>
                                          <p:spTgt spid="128"/>
                                        </p:tgtEl>
                                        <p:attrNameLst>
                                          <p:attrName>style.visibility</p:attrName>
                                        </p:attrNameLst>
                                      </p:cBhvr>
                                      <p:to>
                                        <p:strVal val="visible"/>
                                      </p:to>
                                    </p:set>
                                    <p:anim calcmode="lin" valueType="num">
                                      <p:cBhvr>
                                        <p:cTn id="43" dur="500" fill="hold"/>
                                        <p:tgtEl>
                                          <p:spTgt spid="128"/>
                                        </p:tgtEl>
                                        <p:attrNameLst>
                                          <p:attrName>ppt_w</p:attrName>
                                        </p:attrNameLst>
                                      </p:cBhvr>
                                      <p:tavLst>
                                        <p:tav tm="0">
                                          <p:val>
                                            <p:fltVal val="0"/>
                                          </p:val>
                                        </p:tav>
                                        <p:tav tm="100000">
                                          <p:val>
                                            <p:strVal val="#ppt_w"/>
                                          </p:val>
                                        </p:tav>
                                      </p:tavLst>
                                    </p:anim>
                                    <p:anim calcmode="lin" valueType="num">
                                      <p:cBhvr>
                                        <p:cTn id="44" dur="500" fill="hold"/>
                                        <p:tgtEl>
                                          <p:spTgt spid="128"/>
                                        </p:tgtEl>
                                        <p:attrNameLst>
                                          <p:attrName>ppt_h</p:attrName>
                                        </p:attrNameLst>
                                      </p:cBhvr>
                                      <p:tavLst>
                                        <p:tav tm="0">
                                          <p:val>
                                            <p:fltVal val="0"/>
                                          </p:val>
                                        </p:tav>
                                        <p:tav tm="100000">
                                          <p:val>
                                            <p:strVal val="#ppt_h"/>
                                          </p:val>
                                        </p:tav>
                                      </p:tavLst>
                                    </p:anim>
                                    <p:animEffect transition="in" filter="fade">
                                      <p:cBhvr>
                                        <p:cTn id="45" dur="500"/>
                                        <p:tgtEl>
                                          <p:spTgt spid="128"/>
                                        </p:tgtEl>
                                      </p:cBhvr>
                                    </p:animEffect>
                                  </p:childTnLst>
                                </p:cTn>
                              </p:par>
                              <p:par>
                                <p:cTn id="46" presetID="53" presetClass="entr" presetSubtype="16"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animEffect transition="in" filter="fade">
                                      <p:cBhvr>
                                        <p:cTn id="55" dur="500"/>
                                        <p:tgtEl>
                                          <p:spTgt spid="154"/>
                                        </p:tgtEl>
                                      </p:cBhvr>
                                    </p:animEffect>
                                    <p:anim calcmode="lin" valueType="num">
                                      <p:cBhvr>
                                        <p:cTn id="56" dur="500" fill="hold"/>
                                        <p:tgtEl>
                                          <p:spTgt spid="154"/>
                                        </p:tgtEl>
                                        <p:attrNameLst>
                                          <p:attrName>ppt_x</p:attrName>
                                        </p:attrNameLst>
                                      </p:cBhvr>
                                      <p:tavLst>
                                        <p:tav tm="0">
                                          <p:val>
                                            <p:strVal val="#ppt_x"/>
                                          </p:val>
                                        </p:tav>
                                        <p:tav tm="100000">
                                          <p:val>
                                            <p:strVal val="#ppt_x"/>
                                          </p:val>
                                        </p:tav>
                                      </p:tavLst>
                                    </p:anim>
                                    <p:anim calcmode="lin" valueType="num">
                                      <p:cBhvr>
                                        <p:cTn id="57" dur="500" fill="hold"/>
                                        <p:tgtEl>
                                          <p:spTgt spid="154"/>
                                        </p:tgtEl>
                                        <p:attrNameLst>
                                          <p:attrName>ppt_y</p:attrName>
                                        </p:attrNameLst>
                                      </p:cBhvr>
                                      <p:tavLst>
                                        <p:tav tm="0">
                                          <p:val>
                                            <p:strVal val="#ppt_y+.1"/>
                                          </p:val>
                                        </p:tav>
                                        <p:tav tm="100000">
                                          <p:val>
                                            <p:strVal val="#ppt_y"/>
                                          </p:val>
                                        </p:tav>
                                      </p:tavLst>
                                    </p:anim>
                                  </p:childTnLst>
                                </p:cTn>
                              </p:par>
                            </p:childTnLst>
                          </p:cTn>
                        </p:par>
                        <p:par>
                          <p:cTn id="58" fill="hold">
                            <p:stCondLst>
                              <p:cond delay="500"/>
                            </p:stCondLst>
                            <p:childTnLst>
                              <p:par>
                                <p:cTn id="59" presetID="42" presetClass="entr" presetSubtype="0" fill="hold" nodeType="afterEffect">
                                  <p:stCondLst>
                                    <p:cond delay="250"/>
                                  </p:stCondLst>
                                  <p:childTnLst>
                                    <p:set>
                                      <p:cBhvr>
                                        <p:cTn id="60" dur="1" fill="hold">
                                          <p:stCondLst>
                                            <p:cond delay="0"/>
                                          </p:stCondLst>
                                        </p:cTn>
                                        <p:tgtEl>
                                          <p:spTgt spid="150"/>
                                        </p:tgtEl>
                                        <p:attrNameLst>
                                          <p:attrName>style.visibility</p:attrName>
                                        </p:attrNameLst>
                                      </p:cBhvr>
                                      <p:to>
                                        <p:strVal val="visible"/>
                                      </p:to>
                                    </p:set>
                                    <p:animEffect transition="in" filter="fade">
                                      <p:cBhvr>
                                        <p:cTn id="61" dur="500"/>
                                        <p:tgtEl>
                                          <p:spTgt spid="150"/>
                                        </p:tgtEl>
                                      </p:cBhvr>
                                    </p:animEffect>
                                    <p:anim calcmode="lin" valueType="num">
                                      <p:cBhvr>
                                        <p:cTn id="62" dur="500" fill="hold"/>
                                        <p:tgtEl>
                                          <p:spTgt spid="150"/>
                                        </p:tgtEl>
                                        <p:attrNameLst>
                                          <p:attrName>ppt_x</p:attrName>
                                        </p:attrNameLst>
                                      </p:cBhvr>
                                      <p:tavLst>
                                        <p:tav tm="0">
                                          <p:val>
                                            <p:strVal val="#ppt_x"/>
                                          </p:val>
                                        </p:tav>
                                        <p:tav tm="100000">
                                          <p:val>
                                            <p:strVal val="#ppt_x"/>
                                          </p:val>
                                        </p:tav>
                                      </p:tavLst>
                                    </p:anim>
                                    <p:anim calcmode="lin" valueType="num">
                                      <p:cBhvr>
                                        <p:cTn id="63" dur="500" fill="hold"/>
                                        <p:tgtEl>
                                          <p:spTgt spid="150"/>
                                        </p:tgtEl>
                                        <p:attrNameLst>
                                          <p:attrName>ppt_y</p:attrName>
                                        </p:attrNameLst>
                                      </p:cBhvr>
                                      <p:tavLst>
                                        <p:tav tm="0">
                                          <p:val>
                                            <p:strVal val="#ppt_y+.1"/>
                                          </p:val>
                                        </p:tav>
                                        <p:tav tm="100000">
                                          <p:val>
                                            <p:strVal val="#ppt_y"/>
                                          </p:val>
                                        </p:tav>
                                      </p:tavLst>
                                    </p:anim>
                                  </p:childTnLst>
                                </p:cTn>
                              </p:par>
                            </p:childTnLst>
                          </p:cTn>
                        </p:par>
                        <p:par>
                          <p:cTn id="64" fill="hold">
                            <p:stCondLst>
                              <p:cond delay="1250"/>
                            </p:stCondLst>
                            <p:childTnLst>
                              <p:par>
                                <p:cTn id="65" presetID="53" presetClass="entr" presetSubtype="16" fill="hold" nodeType="afterEffect">
                                  <p:stCondLst>
                                    <p:cond delay="0"/>
                                  </p:stCondLst>
                                  <p:childTnLst>
                                    <p:set>
                                      <p:cBhvr>
                                        <p:cTn id="66" dur="1" fill="hold">
                                          <p:stCondLst>
                                            <p:cond delay="0"/>
                                          </p:stCondLst>
                                        </p:cTn>
                                        <p:tgtEl>
                                          <p:spTgt spid="155"/>
                                        </p:tgtEl>
                                        <p:attrNameLst>
                                          <p:attrName>style.visibility</p:attrName>
                                        </p:attrNameLst>
                                      </p:cBhvr>
                                      <p:to>
                                        <p:strVal val="visible"/>
                                      </p:to>
                                    </p:set>
                                    <p:anim calcmode="lin" valueType="num">
                                      <p:cBhvr>
                                        <p:cTn id="67" dur="500" fill="hold"/>
                                        <p:tgtEl>
                                          <p:spTgt spid="155"/>
                                        </p:tgtEl>
                                        <p:attrNameLst>
                                          <p:attrName>ppt_w</p:attrName>
                                        </p:attrNameLst>
                                      </p:cBhvr>
                                      <p:tavLst>
                                        <p:tav tm="0">
                                          <p:val>
                                            <p:fltVal val="0"/>
                                          </p:val>
                                        </p:tav>
                                        <p:tav tm="100000">
                                          <p:val>
                                            <p:strVal val="#ppt_w"/>
                                          </p:val>
                                        </p:tav>
                                      </p:tavLst>
                                    </p:anim>
                                    <p:anim calcmode="lin" valueType="num">
                                      <p:cBhvr>
                                        <p:cTn id="68" dur="500" fill="hold"/>
                                        <p:tgtEl>
                                          <p:spTgt spid="155"/>
                                        </p:tgtEl>
                                        <p:attrNameLst>
                                          <p:attrName>ppt_h</p:attrName>
                                        </p:attrNameLst>
                                      </p:cBhvr>
                                      <p:tavLst>
                                        <p:tav tm="0">
                                          <p:val>
                                            <p:fltVal val="0"/>
                                          </p:val>
                                        </p:tav>
                                        <p:tav tm="100000">
                                          <p:val>
                                            <p:strVal val="#ppt_h"/>
                                          </p:val>
                                        </p:tav>
                                      </p:tavLst>
                                    </p:anim>
                                    <p:animEffect transition="in" filter="fade">
                                      <p:cBhvr>
                                        <p:cTn id="69" dur="500"/>
                                        <p:tgtEl>
                                          <p:spTgt spid="155"/>
                                        </p:tgtEl>
                                      </p:cBhvr>
                                    </p:animEffect>
                                  </p:childTnLst>
                                </p:cTn>
                              </p:par>
                              <p:par>
                                <p:cTn id="70" presetID="53" presetClass="entr" presetSubtype="16" fill="hold" nodeType="with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Effect transition="in" filter="fade">
                                      <p:cBhvr>
                                        <p:cTn id="74" dur="50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3"/>
                                        </p:tgtEl>
                                        <p:attrNameLst>
                                          <p:attrName>style.visibility</p:attrName>
                                        </p:attrNameLst>
                                      </p:cBhvr>
                                      <p:to>
                                        <p:strVal val="visible"/>
                                      </p:to>
                                    </p:set>
                                    <p:animEffect transition="in" filter="fade">
                                      <p:cBhvr>
                                        <p:cTn id="79" dur="500"/>
                                        <p:tgtEl>
                                          <p:spTgt spid="163"/>
                                        </p:tgtEl>
                                      </p:cBhvr>
                                    </p:animEffect>
                                    <p:anim calcmode="lin" valueType="num">
                                      <p:cBhvr>
                                        <p:cTn id="80" dur="500" fill="hold"/>
                                        <p:tgtEl>
                                          <p:spTgt spid="163"/>
                                        </p:tgtEl>
                                        <p:attrNameLst>
                                          <p:attrName>ppt_x</p:attrName>
                                        </p:attrNameLst>
                                      </p:cBhvr>
                                      <p:tavLst>
                                        <p:tav tm="0">
                                          <p:val>
                                            <p:strVal val="#ppt_x"/>
                                          </p:val>
                                        </p:tav>
                                        <p:tav tm="100000">
                                          <p:val>
                                            <p:strVal val="#ppt_x"/>
                                          </p:val>
                                        </p:tav>
                                      </p:tavLst>
                                    </p:anim>
                                    <p:anim calcmode="lin" valueType="num">
                                      <p:cBhvr>
                                        <p:cTn id="81" dur="500" fill="hold"/>
                                        <p:tgtEl>
                                          <p:spTgt spid="163"/>
                                        </p:tgtEl>
                                        <p:attrNameLst>
                                          <p:attrName>ppt_y</p:attrName>
                                        </p:attrNameLst>
                                      </p:cBhvr>
                                      <p:tavLst>
                                        <p:tav tm="0">
                                          <p:val>
                                            <p:strVal val="#ppt_y+.1"/>
                                          </p:val>
                                        </p:tav>
                                        <p:tav tm="100000">
                                          <p:val>
                                            <p:strVal val="#ppt_y"/>
                                          </p:val>
                                        </p:tav>
                                      </p:tavLst>
                                    </p:anim>
                                  </p:childTnLst>
                                </p:cTn>
                              </p:par>
                            </p:childTnLst>
                          </p:cTn>
                        </p:par>
                        <p:par>
                          <p:cTn id="82" fill="hold">
                            <p:stCondLst>
                              <p:cond delay="500"/>
                            </p:stCondLst>
                            <p:childTnLst>
                              <p:par>
                                <p:cTn id="83" presetID="42" presetClass="entr" presetSubtype="0" fill="hold" nodeType="afterEffect">
                                  <p:stCondLst>
                                    <p:cond delay="250"/>
                                  </p:stCondLst>
                                  <p:childTnLst>
                                    <p:set>
                                      <p:cBhvr>
                                        <p:cTn id="84" dur="1" fill="hold">
                                          <p:stCondLst>
                                            <p:cond delay="0"/>
                                          </p:stCondLst>
                                        </p:cTn>
                                        <p:tgtEl>
                                          <p:spTgt spid="159"/>
                                        </p:tgtEl>
                                        <p:attrNameLst>
                                          <p:attrName>style.visibility</p:attrName>
                                        </p:attrNameLst>
                                      </p:cBhvr>
                                      <p:to>
                                        <p:strVal val="visible"/>
                                      </p:to>
                                    </p:set>
                                    <p:animEffect transition="in" filter="fade">
                                      <p:cBhvr>
                                        <p:cTn id="85" dur="500"/>
                                        <p:tgtEl>
                                          <p:spTgt spid="159"/>
                                        </p:tgtEl>
                                      </p:cBhvr>
                                    </p:animEffect>
                                    <p:anim calcmode="lin" valueType="num">
                                      <p:cBhvr>
                                        <p:cTn id="86" dur="500" fill="hold"/>
                                        <p:tgtEl>
                                          <p:spTgt spid="159"/>
                                        </p:tgtEl>
                                        <p:attrNameLst>
                                          <p:attrName>ppt_x</p:attrName>
                                        </p:attrNameLst>
                                      </p:cBhvr>
                                      <p:tavLst>
                                        <p:tav tm="0">
                                          <p:val>
                                            <p:strVal val="#ppt_x"/>
                                          </p:val>
                                        </p:tav>
                                        <p:tav tm="100000">
                                          <p:val>
                                            <p:strVal val="#ppt_x"/>
                                          </p:val>
                                        </p:tav>
                                      </p:tavLst>
                                    </p:anim>
                                    <p:anim calcmode="lin" valueType="num">
                                      <p:cBhvr>
                                        <p:cTn id="87" dur="500" fill="hold"/>
                                        <p:tgtEl>
                                          <p:spTgt spid="159"/>
                                        </p:tgtEl>
                                        <p:attrNameLst>
                                          <p:attrName>ppt_y</p:attrName>
                                        </p:attrNameLst>
                                      </p:cBhvr>
                                      <p:tavLst>
                                        <p:tav tm="0">
                                          <p:val>
                                            <p:strVal val="#ppt_y+.1"/>
                                          </p:val>
                                        </p:tav>
                                        <p:tav tm="100000">
                                          <p:val>
                                            <p:strVal val="#ppt_y"/>
                                          </p:val>
                                        </p:tav>
                                      </p:tavLst>
                                    </p:anim>
                                  </p:childTnLst>
                                </p:cTn>
                              </p:par>
                            </p:childTnLst>
                          </p:cTn>
                        </p:par>
                        <p:par>
                          <p:cTn id="88" fill="hold">
                            <p:stCondLst>
                              <p:cond delay="1250"/>
                            </p:stCondLst>
                            <p:childTnLst>
                              <p:par>
                                <p:cTn id="89" presetID="53" presetClass="entr" presetSubtype="16" fill="hold" nodeType="afterEffect">
                                  <p:stCondLst>
                                    <p:cond delay="0"/>
                                  </p:stCondLst>
                                  <p:childTnLst>
                                    <p:set>
                                      <p:cBhvr>
                                        <p:cTn id="90" dur="1" fill="hold">
                                          <p:stCondLst>
                                            <p:cond delay="0"/>
                                          </p:stCondLst>
                                        </p:cTn>
                                        <p:tgtEl>
                                          <p:spTgt spid="164"/>
                                        </p:tgtEl>
                                        <p:attrNameLst>
                                          <p:attrName>style.visibility</p:attrName>
                                        </p:attrNameLst>
                                      </p:cBhvr>
                                      <p:to>
                                        <p:strVal val="visible"/>
                                      </p:to>
                                    </p:set>
                                    <p:anim calcmode="lin" valueType="num">
                                      <p:cBhvr>
                                        <p:cTn id="91" dur="500" fill="hold"/>
                                        <p:tgtEl>
                                          <p:spTgt spid="164"/>
                                        </p:tgtEl>
                                        <p:attrNameLst>
                                          <p:attrName>ppt_w</p:attrName>
                                        </p:attrNameLst>
                                      </p:cBhvr>
                                      <p:tavLst>
                                        <p:tav tm="0">
                                          <p:val>
                                            <p:fltVal val="0"/>
                                          </p:val>
                                        </p:tav>
                                        <p:tav tm="100000">
                                          <p:val>
                                            <p:strVal val="#ppt_w"/>
                                          </p:val>
                                        </p:tav>
                                      </p:tavLst>
                                    </p:anim>
                                    <p:anim calcmode="lin" valueType="num">
                                      <p:cBhvr>
                                        <p:cTn id="92" dur="500" fill="hold"/>
                                        <p:tgtEl>
                                          <p:spTgt spid="164"/>
                                        </p:tgtEl>
                                        <p:attrNameLst>
                                          <p:attrName>ppt_h</p:attrName>
                                        </p:attrNameLst>
                                      </p:cBhvr>
                                      <p:tavLst>
                                        <p:tav tm="0">
                                          <p:val>
                                            <p:fltVal val="0"/>
                                          </p:val>
                                        </p:tav>
                                        <p:tav tm="100000">
                                          <p:val>
                                            <p:strVal val="#ppt_h"/>
                                          </p:val>
                                        </p:tav>
                                      </p:tavLst>
                                    </p:anim>
                                    <p:animEffect transition="in" filter="fade">
                                      <p:cBhvr>
                                        <p:cTn id="93" dur="500"/>
                                        <p:tgtEl>
                                          <p:spTgt spid="164"/>
                                        </p:tgtEl>
                                      </p:cBhvr>
                                    </p:animEffect>
                                  </p:childTnLst>
                                </p:cTn>
                              </p:par>
                              <p:par>
                                <p:cTn id="94" presetID="53" presetClass="entr" presetSubtype="16"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anim calcmode="lin" valueType="num">
                                      <p:cBhvr>
                                        <p:cTn id="96" dur="500" fill="hold"/>
                                        <p:tgtEl>
                                          <p:spTgt spid="12"/>
                                        </p:tgtEl>
                                        <p:attrNameLst>
                                          <p:attrName>ppt_w</p:attrName>
                                        </p:attrNameLst>
                                      </p:cBhvr>
                                      <p:tavLst>
                                        <p:tav tm="0">
                                          <p:val>
                                            <p:fltVal val="0"/>
                                          </p:val>
                                        </p:tav>
                                        <p:tav tm="100000">
                                          <p:val>
                                            <p:strVal val="#ppt_w"/>
                                          </p:val>
                                        </p:tav>
                                      </p:tavLst>
                                    </p:anim>
                                    <p:anim calcmode="lin" valueType="num">
                                      <p:cBhvr>
                                        <p:cTn id="97" dur="500" fill="hold"/>
                                        <p:tgtEl>
                                          <p:spTgt spid="12"/>
                                        </p:tgtEl>
                                        <p:attrNameLst>
                                          <p:attrName>ppt_h</p:attrName>
                                        </p:attrNameLst>
                                      </p:cBhvr>
                                      <p:tavLst>
                                        <p:tav tm="0">
                                          <p:val>
                                            <p:fltVal val="0"/>
                                          </p:val>
                                        </p:tav>
                                        <p:tav tm="100000">
                                          <p:val>
                                            <p:strVal val="#ppt_h"/>
                                          </p:val>
                                        </p:tav>
                                      </p:tavLst>
                                    </p:anim>
                                    <p:animEffect transition="in" filter="fade">
                                      <p:cBhvr>
                                        <p:cTn id="9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7" grpId="0" animBg="1"/>
      <p:bldP spid="154" grpId="0" animBg="1"/>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4"/>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5426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57047" y="-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533924" y="-8"/>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310878"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2" name="TextBox 31">
            <a:extLst>
              <a:ext uri="{FF2B5EF4-FFF2-40B4-BE49-F238E27FC236}">
                <a16:creationId xmlns:a16="http://schemas.microsoft.com/office/drawing/2014/main" id="{5841B2B7-009E-4A41-BF74-F3210319237C}"/>
              </a:ext>
            </a:extLst>
          </p:cNvPr>
          <p:cNvSpPr txBox="1"/>
          <p:nvPr/>
        </p:nvSpPr>
        <p:spPr>
          <a:xfrm rot="16200000">
            <a:off x="9896723" y="318960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sp>
        <p:nvSpPr>
          <p:cNvPr id="2" name="Metin kutusu 1">
            <a:extLst>
              <a:ext uri="{FF2B5EF4-FFF2-40B4-BE49-F238E27FC236}">
                <a16:creationId xmlns:a16="http://schemas.microsoft.com/office/drawing/2014/main" id="{219368AE-1C79-4EE7-A3B7-D320826915AA}"/>
              </a:ext>
            </a:extLst>
          </p:cNvPr>
          <p:cNvSpPr txBox="1"/>
          <p:nvPr/>
        </p:nvSpPr>
        <p:spPr>
          <a:xfrm>
            <a:off x="1983980" y="1257301"/>
            <a:ext cx="6861118" cy="1077218"/>
          </a:xfrm>
          <a:prstGeom prst="rect">
            <a:avLst/>
          </a:prstGeom>
          <a:solidFill>
            <a:schemeClr val="bg1"/>
          </a:solidFill>
        </p:spPr>
        <p:txBody>
          <a:bodyPr wrap="square" rtlCol="0">
            <a:spAutoFit/>
          </a:bodyPr>
          <a:lstStyle/>
          <a:p>
            <a:r>
              <a:rPr lang="en-US" sz="1600" kern="150" dirty="0">
                <a:solidFill>
                  <a:srgbClr val="000000"/>
                </a:solidFill>
                <a:effectLst/>
                <a:latin typeface="Liberation Serif"/>
                <a:ea typeface="Noto Serif CJK SC"/>
                <a:cs typeface="Lohit Devanagari"/>
              </a:rPr>
              <a:t>To make realize self-driving cars into roads, and make them alternative to human based driving, there are some certain issues to be solved.</a:t>
            </a:r>
            <a:endParaRPr lang="en-US" sz="1600" kern="150" dirty="0">
              <a:effectLst/>
              <a:latin typeface="Liberation Serif"/>
              <a:ea typeface="Noto Serif CJK SC"/>
              <a:cs typeface="Lohit Devanagari"/>
            </a:endParaRPr>
          </a:p>
          <a:p>
            <a:r>
              <a:rPr lang="en-US" sz="1600" kern="150" dirty="0">
                <a:solidFill>
                  <a:srgbClr val="000000"/>
                </a:solidFill>
                <a:effectLst/>
                <a:latin typeface="Liberation Serif"/>
                <a:ea typeface="Noto Serif CJK SC"/>
                <a:cs typeface="Lohit Devanagari"/>
              </a:rPr>
              <a:t>In 2018, Uber’s self-driving car crash led to a pedestrian fatality. There was significant confusion in the software detection system.</a:t>
            </a:r>
            <a:endParaRPr lang="en-US" sz="1600" kern="150" dirty="0">
              <a:effectLst/>
              <a:latin typeface="Liberation Serif"/>
              <a:ea typeface="Noto Serif CJK SC"/>
              <a:cs typeface="Lohit Devanagari"/>
            </a:endParaRPr>
          </a:p>
        </p:txBody>
      </p:sp>
      <p:pic>
        <p:nvPicPr>
          <p:cNvPr id="53" name="Image3">
            <a:extLst>
              <a:ext uri="{FF2B5EF4-FFF2-40B4-BE49-F238E27FC236}">
                <a16:creationId xmlns:a16="http://schemas.microsoft.com/office/drawing/2014/main" id="{72902FFB-73EC-423D-AEAF-02AD504593F1}"/>
              </a:ext>
            </a:extLst>
          </p:cNvPr>
          <p:cNvPicPr/>
          <p:nvPr/>
        </p:nvPicPr>
        <p:blipFill>
          <a:blip r:embed="rId3">
            <a:lum/>
            <a:alphaModFix/>
          </a:blip>
          <a:srcRect/>
          <a:stretch>
            <a:fillRect/>
          </a:stretch>
        </p:blipFill>
        <p:spPr>
          <a:xfrm>
            <a:off x="2876099" y="2639828"/>
            <a:ext cx="5076190" cy="2276475"/>
          </a:xfrm>
          <a:prstGeom prst="rect">
            <a:avLst/>
          </a:prstGeom>
        </p:spPr>
      </p:pic>
    </p:spTree>
    <p:extLst>
      <p:ext uri="{BB962C8B-B14F-4D97-AF65-F5344CB8AC3E}">
        <p14:creationId xmlns:p14="http://schemas.microsoft.com/office/powerpoint/2010/main" val="18553523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1075" y="-2"/>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contents</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257947" y="-4"/>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67389"/>
              <a:ext cx="1992086" cy="523220"/>
            </a:xfrm>
            <a:prstGeom prst="rect">
              <a:avLst/>
            </a:prstGeom>
            <a:noFill/>
          </p:spPr>
          <p:txBody>
            <a:bodyPr wrap="square" rtlCol="0">
              <a:spAutoFit/>
            </a:bodyPr>
            <a:lstStyle/>
            <a:p>
              <a:pPr algn="ctr"/>
              <a:r>
                <a:rPr lang="tr-TR" sz="2800" b="1" dirty="0" err="1">
                  <a:solidFill>
                    <a:srgbClr val="F0EEF0"/>
                  </a:solidFill>
                  <a:latin typeface="Tw Cen MT" panose="020B0602020104020603" pitchFamily="34" charset="0"/>
                </a:rPr>
                <a:t>introduction</a:t>
              </a:r>
              <a:endParaRPr lang="en-US" sz="28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5426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57047" y="-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data</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6877973"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533924" y="-8"/>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tr-TR" sz="3600" b="1" dirty="0">
                  <a:solidFill>
                    <a:srgbClr val="F0EEF0"/>
                  </a:solidFill>
                  <a:latin typeface="Tw Cen MT" panose="020B0602020104020603" pitchFamily="34" charset="0"/>
                </a:rPr>
                <a:t>problem</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210706" y="-10"/>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solution</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44">
            <a:extLst>
              <a:ext uri="{FF2B5EF4-FFF2-40B4-BE49-F238E27FC236}">
                <a16:creationId xmlns:a16="http://schemas.microsoft.com/office/drawing/2014/main" id="{12BFDF19-5F39-48AC-81A2-D288D88673F8}"/>
              </a:ext>
            </a:extLst>
          </p:cNvPr>
          <p:cNvGrpSpPr/>
          <p:nvPr/>
        </p:nvGrpSpPr>
        <p:grpSpPr>
          <a:xfrm>
            <a:off x="-8852473" y="0"/>
            <a:ext cx="9927504" cy="6858000"/>
            <a:chOff x="-9337032" y="-1"/>
            <a:chExt cx="9927504" cy="6858000"/>
          </a:xfrm>
        </p:grpSpPr>
        <p:sp>
          <p:nvSpPr>
            <p:cNvPr id="61" name="Rectangle 45">
              <a:extLst>
                <a:ext uri="{FF2B5EF4-FFF2-40B4-BE49-F238E27FC236}">
                  <a16:creationId xmlns:a16="http://schemas.microsoft.com/office/drawing/2014/main" id="{33131ABB-1A63-4D0B-A3BD-2269452BB58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46">
              <a:extLst>
                <a:ext uri="{FF2B5EF4-FFF2-40B4-BE49-F238E27FC236}">
                  <a16:creationId xmlns:a16="http://schemas.microsoft.com/office/drawing/2014/main" id="{74ECC664-F839-4C83-ACC9-65A7115BA3F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7D29007F-4F2C-4AB4-8556-32DB89F2BDAB}"/>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conclusion</a:t>
              </a:r>
              <a:endParaRPr lang="en-US" sz="3200" b="1" dirty="0">
                <a:solidFill>
                  <a:srgbClr val="F0EEF0"/>
                </a:solidFill>
                <a:latin typeface="Tw Cen MT" panose="020B0602020104020603" pitchFamily="34" charset="0"/>
              </a:endParaRPr>
            </a:p>
          </p:txBody>
        </p:sp>
        <p:pic>
          <p:nvPicPr>
            <p:cNvPr id="64" name="Picture 48">
              <a:extLst>
                <a:ext uri="{FF2B5EF4-FFF2-40B4-BE49-F238E27FC236}">
                  <a16:creationId xmlns:a16="http://schemas.microsoft.com/office/drawing/2014/main" id="{C239EA26-5726-48A8-B0BA-029B57941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44">
            <a:extLst>
              <a:ext uri="{FF2B5EF4-FFF2-40B4-BE49-F238E27FC236}">
                <a16:creationId xmlns:a16="http://schemas.microsoft.com/office/drawing/2014/main" id="{BAB225AD-1A57-42CB-B557-6EE43670690D}"/>
              </a:ext>
            </a:extLst>
          </p:cNvPr>
          <p:cNvGrpSpPr/>
          <p:nvPr/>
        </p:nvGrpSpPr>
        <p:grpSpPr>
          <a:xfrm>
            <a:off x="-9401495" y="0"/>
            <a:ext cx="9927504" cy="6858000"/>
            <a:chOff x="-9337032" y="-1"/>
            <a:chExt cx="9927504" cy="6858000"/>
          </a:xfrm>
        </p:grpSpPr>
        <p:sp>
          <p:nvSpPr>
            <p:cNvPr id="66" name="Rectangle 45">
              <a:extLst>
                <a:ext uri="{FF2B5EF4-FFF2-40B4-BE49-F238E27FC236}">
                  <a16:creationId xmlns:a16="http://schemas.microsoft.com/office/drawing/2014/main" id="{432159BD-5E88-4DFF-9DA6-DF7A4EBC18A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46">
              <a:extLst>
                <a:ext uri="{FF2B5EF4-FFF2-40B4-BE49-F238E27FC236}">
                  <a16:creationId xmlns:a16="http://schemas.microsoft.com/office/drawing/2014/main" id="{02B2567A-AD46-4441-B97F-873AF04C632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47">
              <a:extLst>
                <a:ext uri="{FF2B5EF4-FFF2-40B4-BE49-F238E27FC236}">
                  <a16:creationId xmlns:a16="http://schemas.microsoft.com/office/drawing/2014/main" id="{80F24042-33AF-426F-862F-7CAD5436FB10}"/>
                </a:ext>
              </a:extLst>
            </p:cNvPr>
            <p:cNvSpPr txBox="1"/>
            <p:nvPr/>
          </p:nvSpPr>
          <p:spPr>
            <a:xfrm rot="16200000">
              <a:off x="-738260" y="3220386"/>
              <a:ext cx="1992086" cy="584775"/>
            </a:xfrm>
            <a:prstGeom prst="rect">
              <a:avLst/>
            </a:prstGeom>
            <a:noFill/>
          </p:spPr>
          <p:txBody>
            <a:bodyPr wrap="square" rtlCol="0">
              <a:spAutoFit/>
            </a:bodyPr>
            <a:lstStyle/>
            <a:p>
              <a:pPr algn="ctr"/>
              <a:r>
                <a:rPr lang="tr-TR" sz="3200" b="1" dirty="0" err="1">
                  <a:solidFill>
                    <a:srgbClr val="F0EEF0"/>
                  </a:solidFill>
                  <a:latin typeface="Tw Cen MT" panose="020B0602020104020603" pitchFamily="34" charset="0"/>
                </a:rPr>
                <a:t>references</a:t>
              </a:r>
              <a:endParaRPr lang="en-US" sz="3200" b="1" dirty="0">
                <a:solidFill>
                  <a:srgbClr val="F0EEF0"/>
                </a:solidFill>
                <a:latin typeface="Tw Cen MT" panose="020B0602020104020603" pitchFamily="34" charset="0"/>
              </a:endParaRPr>
            </a:p>
          </p:txBody>
        </p:sp>
        <p:pic>
          <p:nvPicPr>
            <p:cNvPr id="69" name="Picture 48">
              <a:extLst>
                <a:ext uri="{FF2B5EF4-FFF2-40B4-BE49-F238E27FC236}">
                  <a16:creationId xmlns:a16="http://schemas.microsoft.com/office/drawing/2014/main" id="{4F2DF0D1-C3A0-460B-9AEB-685B7CD50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1" name="TextBox 31">
            <a:extLst>
              <a:ext uri="{FF2B5EF4-FFF2-40B4-BE49-F238E27FC236}">
                <a16:creationId xmlns:a16="http://schemas.microsoft.com/office/drawing/2014/main" id="{B8FAEB5B-BA52-4DCC-8907-782EFD52BC28}"/>
              </a:ext>
            </a:extLst>
          </p:cNvPr>
          <p:cNvSpPr txBox="1"/>
          <p:nvPr/>
        </p:nvSpPr>
        <p:spPr>
          <a:xfrm rot="16200000">
            <a:off x="9896723" y="3189604"/>
            <a:ext cx="1992086" cy="646331"/>
          </a:xfrm>
          <a:prstGeom prst="rect">
            <a:avLst/>
          </a:prstGeom>
          <a:noFill/>
        </p:spPr>
        <p:txBody>
          <a:bodyPr wrap="square" rtlCol="0">
            <a:spAutoFit/>
          </a:bodyPr>
          <a:lstStyle/>
          <a:p>
            <a:pPr algn="ctr"/>
            <a:r>
              <a:rPr lang="tr-TR" sz="3600" b="1" dirty="0" err="1">
                <a:solidFill>
                  <a:srgbClr val="F0EEF0"/>
                </a:solidFill>
                <a:latin typeface="Tw Cen MT" panose="020B0602020104020603" pitchFamily="34" charset="0"/>
              </a:rPr>
              <a:t>analysis</a:t>
            </a:r>
            <a:endParaRPr lang="en-US" sz="3600" b="1" dirty="0">
              <a:solidFill>
                <a:srgbClr val="F0EEF0"/>
              </a:solidFill>
              <a:latin typeface="Tw Cen MT" panose="020B0602020104020603" pitchFamily="34" charset="0"/>
            </a:endParaRPr>
          </a:p>
        </p:txBody>
      </p:sp>
      <p:pic>
        <p:nvPicPr>
          <p:cNvPr id="52" name="Resim 51">
            <a:extLst>
              <a:ext uri="{FF2B5EF4-FFF2-40B4-BE49-F238E27FC236}">
                <a16:creationId xmlns:a16="http://schemas.microsoft.com/office/drawing/2014/main" id="{30B0E9AC-0C97-4AA7-80D2-ED2B98CEA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696" y="2035425"/>
            <a:ext cx="6545686" cy="3244248"/>
          </a:xfrm>
          <a:prstGeom prst="rect">
            <a:avLst/>
          </a:prstGeom>
        </p:spPr>
      </p:pic>
      <p:sp>
        <p:nvSpPr>
          <p:cNvPr id="53" name="Metin kutusu 52">
            <a:extLst>
              <a:ext uri="{FF2B5EF4-FFF2-40B4-BE49-F238E27FC236}">
                <a16:creationId xmlns:a16="http://schemas.microsoft.com/office/drawing/2014/main" id="{F554D835-B29D-4B71-83E5-38DCBB1ECE25}"/>
              </a:ext>
            </a:extLst>
          </p:cNvPr>
          <p:cNvSpPr txBox="1"/>
          <p:nvPr/>
        </p:nvSpPr>
        <p:spPr>
          <a:xfrm>
            <a:off x="1747120" y="1666092"/>
            <a:ext cx="2647615" cy="369332"/>
          </a:xfrm>
          <a:prstGeom prst="rect">
            <a:avLst/>
          </a:prstGeom>
          <a:solidFill>
            <a:srgbClr val="00A0A8"/>
          </a:solidFill>
        </p:spPr>
        <p:txBody>
          <a:bodyPr wrap="square" rtlCol="0">
            <a:spAutoFit/>
          </a:bodyPr>
          <a:lstStyle/>
          <a:p>
            <a:r>
              <a:rPr lang="tr-TR" b="1" dirty="0">
                <a:solidFill>
                  <a:schemeClr val="bg1"/>
                </a:solidFill>
              </a:rPr>
              <a:t>Environment </a:t>
            </a:r>
            <a:r>
              <a:rPr lang="tr-TR" b="1" dirty="0" err="1">
                <a:solidFill>
                  <a:schemeClr val="bg1"/>
                </a:solidFill>
              </a:rPr>
              <a:t>Perception</a:t>
            </a:r>
            <a:endParaRPr lang="en-US" b="1" dirty="0">
              <a:solidFill>
                <a:schemeClr val="bg1"/>
              </a:solidFill>
            </a:endParaRPr>
          </a:p>
        </p:txBody>
      </p:sp>
    </p:spTree>
    <p:extLst>
      <p:ext uri="{BB962C8B-B14F-4D97-AF65-F5344CB8AC3E}">
        <p14:creationId xmlns:p14="http://schemas.microsoft.com/office/powerpoint/2010/main" val="14613461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3251</TotalTime>
  <Words>678</Words>
  <Application>Microsoft Office PowerPoint</Application>
  <PresentationFormat>Geniş ekran</PresentationFormat>
  <Paragraphs>143</Paragraphs>
  <Slides>13</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13</vt:i4>
      </vt:variant>
    </vt:vector>
  </HeadingPairs>
  <TitlesOfParts>
    <vt:vector size="20" baseType="lpstr">
      <vt:lpstr>Arial</vt:lpstr>
      <vt:lpstr>Calibri</vt:lpstr>
      <vt:lpstr>Calibri Light</vt:lpstr>
      <vt:lpstr>Inter</vt:lpstr>
      <vt:lpstr>Liberation Serif</vt:lpstr>
      <vt:lpstr>Tw Cen MT</vt:lpstr>
      <vt:lpstr>Office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Burak Çolakoğlu</cp:lastModifiedBy>
  <cp:revision>60</cp:revision>
  <dcterms:created xsi:type="dcterms:W3CDTF">2017-01-05T13:17:27Z</dcterms:created>
  <dcterms:modified xsi:type="dcterms:W3CDTF">2021-01-25T22:43:47Z</dcterms:modified>
</cp:coreProperties>
</file>